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60" r:id="rId1"/>
  </p:sldMasterIdLst>
  <p:notesMasterIdLst>
    <p:notesMasterId r:id="rId43"/>
  </p:notesMasterIdLst>
  <p:handoutMasterIdLst>
    <p:handoutMasterId r:id="rId44"/>
  </p:handoutMasterIdLst>
  <p:sldIdLst>
    <p:sldId id="256" r:id="rId2"/>
    <p:sldId id="301" r:id="rId3"/>
    <p:sldId id="310" r:id="rId4"/>
    <p:sldId id="294" r:id="rId5"/>
    <p:sldId id="264" r:id="rId6"/>
    <p:sldId id="293" r:id="rId7"/>
    <p:sldId id="312" r:id="rId8"/>
    <p:sldId id="265" r:id="rId9"/>
    <p:sldId id="314" r:id="rId10"/>
    <p:sldId id="299" r:id="rId11"/>
    <p:sldId id="309" r:id="rId12"/>
    <p:sldId id="300" r:id="rId13"/>
    <p:sldId id="266" r:id="rId14"/>
    <p:sldId id="267" r:id="rId15"/>
    <p:sldId id="270" r:id="rId16"/>
    <p:sldId id="308" r:id="rId17"/>
    <p:sldId id="271" r:id="rId18"/>
    <p:sldId id="274" r:id="rId19"/>
    <p:sldId id="272" r:id="rId20"/>
    <p:sldId id="275" r:id="rId21"/>
    <p:sldId id="276" r:id="rId22"/>
    <p:sldId id="278" r:id="rId23"/>
    <p:sldId id="307" r:id="rId24"/>
    <p:sldId id="279" r:id="rId25"/>
    <p:sldId id="311" r:id="rId26"/>
    <p:sldId id="313" r:id="rId27"/>
    <p:sldId id="281" r:id="rId28"/>
    <p:sldId id="283" r:id="rId29"/>
    <p:sldId id="315" r:id="rId30"/>
    <p:sldId id="284" r:id="rId31"/>
    <p:sldId id="290" r:id="rId32"/>
    <p:sldId id="316" r:id="rId33"/>
    <p:sldId id="297" r:id="rId34"/>
    <p:sldId id="317" r:id="rId35"/>
    <p:sldId id="287" r:id="rId36"/>
    <p:sldId id="318" r:id="rId37"/>
    <p:sldId id="288" r:id="rId38"/>
    <p:sldId id="306" r:id="rId39"/>
    <p:sldId id="289" r:id="rId40"/>
    <p:sldId id="319" r:id="rId41"/>
    <p:sldId id="269" r:id="rId42"/>
  </p:sldIdLst>
  <p:sldSz cx="14630400" cy="8229600"/>
  <p:notesSz cx="6858000" cy="9144000"/>
  <p:defaultTextStyle>
    <a:defPPr>
      <a:defRPr lang="en-US"/>
    </a:defPPr>
    <a:lvl1pPr marL="0" algn="l" defTabSz="1306220" rtl="0" eaLnBrk="1" latinLnBrk="0" hangingPunct="1">
      <a:defRPr sz="2600" kern="1200">
        <a:solidFill>
          <a:schemeClr val="tx1"/>
        </a:solidFill>
        <a:latin typeface="+mn-lt"/>
        <a:ea typeface="+mn-ea"/>
        <a:cs typeface="+mn-cs"/>
      </a:defRPr>
    </a:lvl1pPr>
    <a:lvl2pPr marL="653110" algn="l" defTabSz="1306220" rtl="0" eaLnBrk="1" latinLnBrk="0" hangingPunct="1">
      <a:defRPr sz="2600" kern="1200">
        <a:solidFill>
          <a:schemeClr val="tx1"/>
        </a:solidFill>
        <a:latin typeface="+mn-lt"/>
        <a:ea typeface="+mn-ea"/>
        <a:cs typeface="+mn-cs"/>
      </a:defRPr>
    </a:lvl2pPr>
    <a:lvl3pPr marL="1306220" algn="l" defTabSz="1306220" rtl="0" eaLnBrk="1" latinLnBrk="0" hangingPunct="1">
      <a:defRPr sz="2600" kern="1200">
        <a:solidFill>
          <a:schemeClr val="tx1"/>
        </a:solidFill>
        <a:latin typeface="+mn-lt"/>
        <a:ea typeface="+mn-ea"/>
        <a:cs typeface="+mn-cs"/>
      </a:defRPr>
    </a:lvl3pPr>
    <a:lvl4pPr marL="1959331" algn="l" defTabSz="1306220" rtl="0" eaLnBrk="1" latinLnBrk="0" hangingPunct="1">
      <a:defRPr sz="2600" kern="1200">
        <a:solidFill>
          <a:schemeClr val="tx1"/>
        </a:solidFill>
        <a:latin typeface="+mn-lt"/>
        <a:ea typeface="+mn-ea"/>
        <a:cs typeface="+mn-cs"/>
      </a:defRPr>
    </a:lvl4pPr>
    <a:lvl5pPr marL="2612441" algn="l" defTabSz="1306220" rtl="0" eaLnBrk="1" latinLnBrk="0" hangingPunct="1">
      <a:defRPr sz="2600" kern="1200">
        <a:solidFill>
          <a:schemeClr val="tx1"/>
        </a:solidFill>
        <a:latin typeface="+mn-lt"/>
        <a:ea typeface="+mn-ea"/>
        <a:cs typeface="+mn-cs"/>
      </a:defRPr>
    </a:lvl5pPr>
    <a:lvl6pPr marL="3265551" algn="l" defTabSz="1306220" rtl="0" eaLnBrk="1" latinLnBrk="0" hangingPunct="1">
      <a:defRPr sz="2600" kern="1200">
        <a:solidFill>
          <a:schemeClr val="tx1"/>
        </a:solidFill>
        <a:latin typeface="+mn-lt"/>
        <a:ea typeface="+mn-ea"/>
        <a:cs typeface="+mn-cs"/>
      </a:defRPr>
    </a:lvl6pPr>
    <a:lvl7pPr marL="3918661" algn="l" defTabSz="1306220" rtl="0" eaLnBrk="1" latinLnBrk="0" hangingPunct="1">
      <a:defRPr sz="2600" kern="1200">
        <a:solidFill>
          <a:schemeClr val="tx1"/>
        </a:solidFill>
        <a:latin typeface="+mn-lt"/>
        <a:ea typeface="+mn-ea"/>
        <a:cs typeface="+mn-cs"/>
      </a:defRPr>
    </a:lvl7pPr>
    <a:lvl8pPr marL="4571771" algn="l" defTabSz="1306220" rtl="0" eaLnBrk="1" latinLnBrk="0" hangingPunct="1">
      <a:defRPr sz="2600" kern="1200">
        <a:solidFill>
          <a:schemeClr val="tx1"/>
        </a:solidFill>
        <a:latin typeface="+mn-lt"/>
        <a:ea typeface="+mn-ea"/>
        <a:cs typeface="+mn-cs"/>
      </a:defRPr>
    </a:lvl8pPr>
    <a:lvl9pPr marL="5224882" algn="l" defTabSz="1306220" rtl="0" eaLnBrk="1" latinLnBrk="0" hangingPunct="1">
      <a:defRPr sz="2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68">
          <p15:clr>
            <a:srgbClr val="A4A3A4"/>
          </p15:clr>
        </p15:guide>
        <p15:guide id="2" pos="412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5B4B"/>
    <a:srgbClr val="4343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71" autoAdjust="0"/>
    <p:restoredTop sz="82803" autoAdjust="0"/>
  </p:normalViewPr>
  <p:slideViewPr>
    <p:cSldViewPr>
      <p:cViewPr>
        <p:scale>
          <a:sx n="75" d="100"/>
          <a:sy n="75" d="100"/>
        </p:scale>
        <p:origin x="560" y="128"/>
      </p:cViewPr>
      <p:guideLst>
        <p:guide orient="horz" pos="1968"/>
        <p:guide pos="4128"/>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handoutMaster" Target="handoutMasters/handoutMaster1.xml"/><Relationship Id="rId45"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 Id="rId2" Type="http://schemas.openxmlformats.org/officeDocument/2006/relationships/image" Target="../media/image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E3FDD6C-F7FA-0347-A189-B6404D92C728}" type="datetimeFigureOut">
              <a:rPr lang="en-US" smtClean="0"/>
              <a:t>12/28/15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E18D4FF-C41D-B54E-944A-1401A806E529}" type="slidenum">
              <a:rPr lang="en-US" smtClean="0"/>
              <a:t>‹#›</a:t>
            </a:fld>
            <a:endParaRPr lang="en-US"/>
          </a:p>
        </p:txBody>
      </p:sp>
    </p:spTree>
    <p:extLst>
      <p:ext uri="{BB962C8B-B14F-4D97-AF65-F5344CB8AC3E}">
        <p14:creationId xmlns:p14="http://schemas.microsoft.com/office/powerpoint/2010/main" val="3102932729"/>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6.png>
</file>

<file path=ppt/media/image17.png>
</file>

<file path=ppt/media/image18.png>
</file>

<file path=ppt/media/image19.png>
</file>

<file path=ppt/media/image2.png>
</file>

<file path=ppt/media/image20.png>
</file>

<file path=ppt/media/image3.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BAFC4F6-C547-7B4C-8515-1A9A35B2E4AF}" type="datetimeFigureOut">
              <a:rPr lang="en-US" smtClean="0"/>
              <a:t>12/28/15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94C1FD6-5398-B447-908F-53F5447C269D}" type="slidenum">
              <a:rPr lang="en-US" smtClean="0"/>
              <a:t>‹#›</a:t>
            </a:fld>
            <a:endParaRPr lang="en-US"/>
          </a:p>
        </p:txBody>
      </p:sp>
    </p:spTree>
    <p:extLst>
      <p:ext uri="{BB962C8B-B14F-4D97-AF65-F5344CB8AC3E}">
        <p14:creationId xmlns:p14="http://schemas.microsoft.com/office/powerpoint/2010/main" val="153918092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 you</a:t>
            </a:r>
            <a:r>
              <a:rPr lang="en-US" baseline="0" dirty="0" smtClean="0"/>
              <a:t> for having me this morning. I’d like to also thank my co-authors, Matt Larsen and Hank Childs.</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0</a:t>
            </a:fld>
            <a:endParaRPr lang="en-US"/>
          </a:p>
        </p:txBody>
      </p:sp>
    </p:spTree>
    <p:extLst>
      <p:ext uri="{BB962C8B-B14F-4D97-AF65-F5344CB8AC3E}">
        <p14:creationId xmlns:p14="http://schemas.microsoft.com/office/powerpoint/2010/main" val="32336584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Split into multiple slides, emphasize</a:t>
            </a:r>
            <a:r>
              <a:rPr lang="en-US" baseline="0" dirty="0" smtClean="0"/>
              <a:t> visualization and separate clock </a:t>
            </a:r>
            <a:r>
              <a:rPr lang="en-US" baseline="0" dirty="0" err="1" smtClean="0"/>
              <a:t>freq</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12</a:t>
            </a:fld>
            <a:endParaRPr lang="en-US"/>
          </a:p>
        </p:txBody>
      </p:sp>
    </p:spTree>
    <p:extLst>
      <p:ext uri="{BB962C8B-B14F-4D97-AF65-F5344CB8AC3E}">
        <p14:creationId xmlns:p14="http://schemas.microsoft.com/office/powerpoint/2010/main" val="8256931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a:t>
            </a:r>
            <a:r>
              <a:rPr lang="en-US" baseline="0" dirty="0" smtClean="0"/>
              <a:t> graph</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13</a:t>
            </a:fld>
            <a:endParaRPr lang="en-US"/>
          </a:p>
        </p:txBody>
      </p:sp>
    </p:spTree>
    <p:extLst>
      <p:ext uri="{BB962C8B-B14F-4D97-AF65-F5344CB8AC3E}">
        <p14:creationId xmlns:p14="http://schemas.microsoft.com/office/powerpoint/2010/main" val="8818592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16</a:t>
            </a:fld>
            <a:endParaRPr lang="en-US"/>
          </a:p>
        </p:txBody>
      </p:sp>
    </p:spTree>
    <p:extLst>
      <p:ext uri="{BB962C8B-B14F-4D97-AF65-F5344CB8AC3E}">
        <p14:creationId xmlns:p14="http://schemas.microsoft.com/office/powerpoint/2010/main" val="36167447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ALPS: application</a:t>
            </a:r>
            <a:r>
              <a:rPr lang="en-US" baseline="0" dirty="0" smtClean="0"/>
              <a:t> level placement scheduler</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17</a:t>
            </a:fld>
            <a:endParaRPr lang="en-US"/>
          </a:p>
        </p:txBody>
      </p:sp>
    </p:spTree>
    <p:extLst>
      <p:ext uri="{BB962C8B-B14F-4D97-AF65-F5344CB8AC3E}">
        <p14:creationId xmlns:p14="http://schemas.microsoft.com/office/powerpoint/2010/main" val="30387891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Data sets originated</a:t>
            </a:r>
            <a:r>
              <a:rPr lang="en-US" baseline="0" dirty="0" smtClean="0"/>
              <a:t> from 2 simulations: </a:t>
            </a:r>
            <a:r>
              <a:rPr lang="en-US" baseline="0" dirty="0" err="1" smtClean="0"/>
              <a:t>Enzo</a:t>
            </a:r>
            <a:r>
              <a:rPr lang="en-US" baseline="0" dirty="0" smtClean="0"/>
              <a:t> and Nek5000. </a:t>
            </a:r>
            <a:r>
              <a:rPr lang="en-US" dirty="0" smtClean="0"/>
              <a:t>Our</a:t>
            </a:r>
            <a:r>
              <a:rPr lang="en-US" baseline="0" dirty="0" smtClean="0"/>
              <a:t> data set generation led to regular cache layouts, we wanted to see what would happen if we had irregular layouts, which is why we increased the data intensity by randomizing the point indices. For the </a:t>
            </a:r>
            <a:r>
              <a:rPr lang="en-US" baseline="0" dirty="0" err="1" smtClean="0"/>
              <a:t>Enzo</a:t>
            </a:r>
            <a:r>
              <a:rPr lang="en-US" baseline="0" dirty="0" smtClean="0"/>
              <a:t> and Nek5000 data set, we selected 1 </a:t>
            </a:r>
            <a:r>
              <a:rPr lang="en-US" baseline="0" dirty="0" err="1" smtClean="0"/>
              <a:t>isovalue</a:t>
            </a:r>
            <a:r>
              <a:rPr lang="en-US" baseline="0" dirty="0" smtClean="0"/>
              <a:t> for each.</a:t>
            </a:r>
            <a:endParaRPr lang="en-US" dirty="0" smtClean="0"/>
          </a:p>
          <a:p>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18</a:t>
            </a:fld>
            <a:endParaRPr lang="en-US"/>
          </a:p>
        </p:txBody>
      </p:sp>
    </p:spTree>
    <p:extLst>
      <p:ext uri="{BB962C8B-B14F-4D97-AF65-F5344CB8AC3E}">
        <p14:creationId xmlns:p14="http://schemas.microsoft.com/office/powerpoint/2010/main" val="29316768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Supports different</a:t>
            </a:r>
            <a:r>
              <a:rPr lang="en-US" baseline="0" dirty="0" smtClean="0"/>
              <a:t> data models, different algorithms</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20</a:t>
            </a:fld>
            <a:endParaRPr lang="en-US"/>
          </a:p>
        </p:txBody>
      </p:sp>
    </p:spTree>
    <p:extLst>
      <p:ext uri="{BB962C8B-B14F-4D97-AF65-F5344CB8AC3E}">
        <p14:creationId xmlns:p14="http://schemas.microsoft.com/office/powerpoint/2010/main" val="31809261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Sub-sequent</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21</a:t>
            </a:fld>
            <a:endParaRPr lang="en-US"/>
          </a:p>
        </p:txBody>
      </p:sp>
    </p:spTree>
    <p:extLst>
      <p:ext uri="{BB962C8B-B14F-4D97-AF65-F5344CB8AC3E}">
        <p14:creationId xmlns:p14="http://schemas.microsoft.com/office/powerpoint/2010/main" val="14875357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Defined some terms, showing</a:t>
            </a:r>
            <a:r>
              <a:rPr lang="en-US" baseline="0" dirty="0" smtClean="0"/>
              <a:t> them to you now, </a:t>
            </a:r>
            <a:r>
              <a:rPr lang="en-US" dirty="0" smtClean="0"/>
              <a:t>will</a:t>
            </a:r>
            <a:r>
              <a:rPr lang="en-US" baseline="0" dirty="0" smtClean="0"/>
              <a:t> go through these in later slides</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23</a:t>
            </a:fld>
            <a:endParaRPr lang="en-US"/>
          </a:p>
        </p:txBody>
      </p:sp>
    </p:spTree>
    <p:extLst>
      <p:ext uri="{BB962C8B-B14F-4D97-AF65-F5344CB8AC3E}">
        <p14:creationId xmlns:p14="http://schemas.microsoft.com/office/powerpoint/2010/main" val="915887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24</a:t>
            </a:fld>
            <a:endParaRPr lang="en-US"/>
          </a:p>
        </p:txBody>
      </p:sp>
    </p:spTree>
    <p:extLst>
      <p:ext uri="{BB962C8B-B14F-4D97-AF65-F5344CB8AC3E}">
        <p14:creationId xmlns:p14="http://schemas.microsoft.com/office/powerpoint/2010/main" val="9158873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What’s specifically changed here is that we’re now using the</a:t>
            </a:r>
            <a:r>
              <a:rPr lang="en-US" baseline="0" dirty="0" smtClean="0"/>
              <a:t> randomized version of the previous data set, which we call Renzo-10M.</a:t>
            </a:r>
          </a:p>
          <a:p>
            <a:endParaRPr lang="en-US" baseline="0" dirty="0" smtClean="0"/>
          </a:p>
          <a:p>
            <a:r>
              <a:rPr lang="en-US" baseline="0" dirty="0" smtClean="0"/>
              <a:t>Don’t save as much power as in the previous slide because of the increased cache misses due to the irregular cache layout of our data set.</a:t>
            </a:r>
          </a:p>
          <a:p>
            <a:endParaRPr lang="en-US" baseline="0" dirty="0" smtClean="0"/>
          </a:p>
          <a:p>
            <a:r>
              <a:rPr lang="en-US" baseline="0" dirty="0" smtClean="0"/>
              <a:t>Increasing intensity of 1 data set from previous slide</a:t>
            </a:r>
          </a:p>
        </p:txBody>
      </p:sp>
      <p:sp>
        <p:nvSpPr>
          <p:cNvPr id="4" name="Slide Number Placeholder 3"/>
          <p:cNvSpPr>
            <a:spLocks noGrp="1"/>
          </p:cNvSpPr>
          <p:nvPr>
            <p:ph type="sldNum" sz="quarter" idx="10"/>
          </p:nvPr>
        </p:nvSpPr>
        <p:spPr/>
        <p:txBody>
          <a:bodyPr/>
          <a:lstStyle/>
          <a:p>
            <a:fld id="{B94C1FD6-5398-B447-908F-53F5447C269D}" type="slidenum">
              <a:rPr lang="en-US" smtClean="0"/>
              <a:t>26</a:t>
            </a:fld>
            <a:endParaRPr lang="en-US"/>
          </a:p>
        </p:txBody>
      </p:sp>
    </p:spTree>
    <p:extLst>
      <p:ext uri="{BB962C8B-B14F-4D97-AF65-F5344CB8AC3E}">
        <p14:creationId xmlns:p14="http://schemas.microsoft.com/office/powerpoint/2010/main" val="273299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study was motivated by the fact that power is becoming a leading design constraint in HPC</a:t>
            </a:r>
            <a:r>
              <a:rPr lang="is-IS" dirty="0" smtClean="0"/>
              <a:t>..</a:t>
            </a:r>
          </a:p>
          <a:p>
            <a:endParaRPr lang="is-IS" dirty="0" smtClean="0"/>
          </a:p>
          <a:p>
            <a:r>
              <a:rPr lang="is-IS" dirty="0" smtClean="0"/>
              <a:t>One idea to</a:t>
            </a:r>
            <a:r>
              <a:rPr lang="is-IS" baseline="0" dirty="0" smtClean="0"/>
              <a:t> achieving this goal is to reduce clock freq, which is well-suited for visualization because visualization is data-intensive. This leads to the following proposition for users: if you’re willing to run X% slower, then you can save Y% in energy/power.</a:t>
            </a:r>
            <a:endParaRPr lang="en-US" baseline="0" dirty="0" smtClean="0"/>
          </a:p>
        </p:txBody>
      </p:sp>
      <p:sp>
        <p:nvSpPr>
          <p:cNvPr id="4" name="Slide Number Placeholder 3"/>
          <p:cNvSpPr>
            <a:spLocks noGrp="1"/>
          </p:cNvSpPr>
          <p:nvPr>
            <p:ph type="sldNum" sz="quarter" idx="10"/>
          </p:nvPr>
        </p:nvSpPr>
        <p:spPr/>
        <p:txBody>
          <a:bodyPr/>
          <a:lstStyle/>
          <a:p>
            <a:fld id="{B94C1FD6-5398-B447-908F-53F5447C269D}" type="slidenum">
              <a:rPr lang="en-US" smtClean="0"/>
              <a:t>1</a:t>
            </a:fld>
            <a:endParaRPr lang="en-US"/>
          </a:p>
        </p:txBody>
      </p:sp>
    </p:spTree>
    <p:extLst>
      <p:ext uri="{BB962C8B-B14F-4D97-AF65-F5344CB8AC3E}">
        <p14:creationId xmlns:p14="http://schemas.microsoft.com/office/powerpoint/2010/main" val="39633342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Continuing Phase 2, we ran the same test from the previous slide on the remaining datasets and these are our results.</a:t>
            </a:r>
          </a:p>
          <a:p>
            <a:r>
              <a:rPr lang="en-US" baseline="0" dirty="0" smtClean="0"/>
              <a:t>Here we’re only looking at the ratio between default (3.5GHz) and lowest frequencies (1.6GHz)</a:t>
            </a:r>
          </a:p>
          <a:p>
            <a:endParaRPr lang="en-US" baseline="0" dirty="0" smtClean="0"/>
          </a:p>
        </p:txBody>
      </p:sp>
      <p:sp>
        <p:nvSpPr>
          <p:cNvPr id="4" name="Slide Number Placeholder 3"/>
          <p:cNvSpPr>
            <a:spLocks noGrp="1"/>
          </p:cNvSpPr>
          <p:nvPr>
            <p:ph type="sldNum" sz="quarter" idx="10"/>
          </p:nvPr>
        </p:nvSpPr>
        <p:spPr/>
        <p:txBody>
          <a:bodyPr/>
          <a:lstStyle/>
          <a:p>
            <a:fld id="{B94C1FD6-5398-B447-908F-53F5447C269D}" type="slidenum">
              <a:rPr lang="en-US" smtClean="0"/>
              <a:t>27</a:t>
            </a:fld>
            <a:endParaRPr lang="en-US"/>
          </a:p>
        </p:txBody>
      </p:sp>
    </p:spTree>
    <p:extLst>
      <p:ext uri="{BB962C8B-B14F-4D97-AF65-F5344CB8AC3E}">
        <p14:creationId xmlns:p14="http://schemas.microsoft.com/office/powerpoint/2010/main" val="16564796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MPI, our clusters become more distinct. We have our non-randomized</a:t>
            </a:r>
            <a:r>
              <a:rPr lang="en-US" baseline="0" dirty="0" smtClean="0"/>
              <a:t> data sets slowing down proportional to the </a:t>
            </a:r>
            <a:r>
              <a:rPr lang="en-US" baseline="0" dirty="0" err="1" smtClean="0"/>
              <a:t>clk</a:t>
            </a:r>
            <a:r>
              <a:rPr lang="en-US" baseline="0" dirty="0" smtClean="0"/>
              <a:t> freq. Our randomized data sets have a smaller slowdown. We find that the differences between our two programming models greatly affects the slowdown of our data sets because of the method in which it uses memory.</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Explain difference in memory usage between </a:t>
            </a:r>
            <a:r>
              <a:rPr lang="en-US" baseline="0" dirty="0" err="1" smtClean="0"/>
              <a:t>mpi</a:t>
            </a:r>
            <a:r>
              <a:rPr lang="en-US" baseline="0" dirty="0" smtClean="0"/>
              <a:t> and </a:t>
            </a:r>
            <a:r>
              <a:rPr lang="en-US" baseline="0" dirty="0" err="1" smtClean="0"/>
              <a:t>openmp</a:t>
            </a:r>
            <a:r>
              <a:rPr lang="en-US" baseline="0" dirty="0" smtClean="0"/>
              <a:t> (distinct clusters)</a:t>
            </a:r>
          </a:p>
          <a:p>
            <a:endParaRPr lang="en-US" baseline="0" dirty="0" smtClean="0"/>
          </a:p>
        </p:txBody>
      </p:sp>
      <p:sp>
        <p:nvSpPr>
          <p:cNvPr id="4" name="Slide Number Placeholder 3"/>
          <p:cNvSpPr>
            <a:spLocks noGrp="1"/>
          </p:cNvSpPr>
          <p:nvPr>
            <p:ph type="sldNum" sz="quarter" idx="10"/>
          </p:nvPr>
        </p:nvSpPr>
        <p:spPr/>
        <p:txBody>
          <a:bodyPr/>
          <a:lstStyle/>
          <a:p>
            <a:fld id="{B94C1FD6-5398-B447-908F-53F5447C269D}" type="slidenum">
              <a:rPr lang="en-US" smtClean="0"/>
              <a:t>29</a:t>
            </a:fld>
            <a:endParaRPr lang="en-US"/>
          </a:p>
        </p:txBody>
      </p:sp>
    </p:spTree>
    <p:extLst>
      <p:ext uri="{BB962C8B-B14F-4D97-AF65-F5344CB8AC3E}">
        <p14:creationId xmlns:p14="http://schemas.microsoft.com/office/powerpoint/2010/main" val="3168885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32</a:t>
            </a:fld>
            <a:endParaRPr lang="en-US"/>
          </a:p>
        </p:txBody>
      </p:sp>
    </p:spTree>
    <p:extLst>
      <p:ext uri="{BB962C8B-B14F-4D97-AF65-F5344CB8AC3E}">
        <p14:creationId xmlns:p14="http://schemas.microsoft.com/office/powerpoint/2010/main" val="25887625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34</a:t>
            </a:fld>
            <a:endParaRPr lang="en-US"/>
          </a:p>
        </p:txBody>
      </p:sp>
    </p:spTree>
    <p:extLst>
      <p:ext uri="{BB962C8B-B14F-4D97-AF65-F5344CB8AC3E}">
        <p14:creationId xmlns:p14="http://schemas.microsoft.com/office/powerpoint/2010/main" val="20770958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Decoupled</a:t>
            </a:r>
            <a:r>
              <a:rPr lang="en-US" baseline="0" dirty="0" smtClean="0"/>
              <a:t> clock frequency in previous architecture/tests</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35</a:t>
            </a:fld>
            <a:endParaRPr lang="en-US"/>
          </a:p>
        </p:txBody>
      </p:sp>
    </p:spTree>
    <p:extLst>
      <p:ext uri="{BB962C8B-B14F-4D97-AF65-F5344CB8AC3E}">
        <p14:creationId xmlns:p14="http://schemas.microsoft.com/office/powerpoint/2010/main" val="31872013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Cache and memory </a:t>
            </a:r>
            <a:r>
              <a:rPr lang="en-US" smtClean="0"/>
              <a:t>tied together</a:t>
            </a:r>
            <a:endParaRPr lang="en-US"/>
          </a:p>
        </p:txBody>
      </p:sp>
      <p:sp>
        <p:nvSpPr>
          <p:cNvPr id="4" name="Slide Number Placeholder 3"/>
          <p:cNvSpPr>
            <a:spLocks noGrp="1"/>
          </p:cNvSpPr>
          <p:nvPr>
            <p:ph type="sldNum" sz="quarter" idx="10"/>
          </p:nvPr>
        </p:nvSpPr>
        <p:spPr/>
        <p:txBody>
          <a:bodyPr/>
          <a:lstStyle/>
          <a:p>
            <a:fld id="{B94C1FD6-5398-B447-908F-53F5447C269D}" type="slidenum">
              <a:rPr lang="en-US" smtClean="0"/>
              <a:t>36</a:t>
            </a:fld>
            <a:endParaRPr lang="en-US"/>
          </a:p>
        </p:txBody>
      </p:sp>
    </p:spTree>
    <p:extLst>
      <p:ext uri="{BB962C8B-B14F-4D97-AF65-F5344CB8AC3E}">
        <p14:creationId xmlns:p14="http://schemas.microsoft.com/office/powerpoint/2010/main" val="18081827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Particle</a:t>
            </a:r>
            <a:r>
              <a:rPr lang="en-US" baseline="0" dirty="0" smtClean="0"/>
              <a:t> advection performs data-dependent memory accesses, volume rendering requires lots of computation and irregular memory accesses</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38</a:t>
            </a:fld>
            <a:endParaRPr lang="en-US"/>
          </a:p>
        </p:txBody>
      </p:sp>
    </p:spTree>
    <p:extLst>
      <p:ext uri="{BB962C8B-B14F-4D97-AF65-F5344CB8AC3E}">
        <p14:creationId xmlns:p14="http://schemas.microsoft.com/office/powerpoint/2010/main" val="19062948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 you to the </a:t>
            </a:r>
            <a:r>
              <a:rPr lang="en-US" dirty="0" err="1" smtClean="0"/>
              <a:t>Dept</a:t>
            </a:r>
            <a:r>
              <a:rPr lang="en-US" dirty="0" smtClean="0"/>
              <a:t> of Energy for funding this work, to the</a:t>
            </a:r>
            <a:r>
              <a:rPr lang="en-US" baseline="0" dirty="0" smtClean="0"/>
              <a:t> San Diego Supercomputing Center for their great advice, and to NERSC at Lawrence Berkeley for providing compute resources.</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39</a:t>
            </a:fld>
            <a:endParaRPr lang="en-US"/>
          </a:p>
        </p:txBody>
      </p:sp>
    </p:spTree>
    <p:extLst>
      <p:ext uri="{BB962C8B-B14F-4D97-AF65-F5344CB8AC3E}">
        <p14:creationId xmlns:p14="http://schemas.microsoft.com/office/powerpoint/2010/main" val="34600739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 you for attending my talk</a:t>
            </a:r>
            <a:r>
              <a:rPr lang="en-US" baseline="0" dirty="0" smtClean="0"/>
              <a:t> and if there’s time I’ll take questions.</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40</a:t>
            </a:fld>
            <a:endParaRPr lang="en-US"/>
          </a:p>
        </p:txBody>
      </p:sp>
    </p:spTree>
    <p:extLst>
      <p:ext uri="{BB962C8B-B14F-4D97-AF65-F5344CB8AC3E}">
        <p14:creationId xmlns:p14="http://schemas.microsoft.com/office/powerpoint/2010/main" val="40494217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I’ll cover some</a:t>
            </a:r>
            <a:r>
              <a:rPr lang="en-US" baseline="0" dirty="0" smtClean="0"/>
              <a:t> background information.</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2</a:t>
            </a:fld>
            <a:endParaRPr lang="en-US"/>
          </a:p>
        </p:txBody>
      </p:sp>
    </p:spTree>
    <p:extLst>
      <p:ext uri="{BB962C8B-B14F-4D97-AF65-F5344CB8AC3E}">
        <p14:creationId xmlns:p14="http://schemas.microsoft.com/office/powerpoint/2010/main" val="28121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a:t>
            </a:r>
            <a:r>
              <a:rPr lang="en-US" baseline="0" dirty="0" smtClean="0"/>
              <a:t> the right I show the top 4 supercomputers as of this past June. In addition to their high computational performance, they also have high power consumption. The typical assumption is that 1 MW of power cost</a:t>
            </a:r>
            <a:r>
              <a:rPr lang="is-IS" baseline="0" dirty="0" smtClean="0"/>
              <a:t>…</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3</a:t>
            </a:fld>
            <a:endParaRPr lang="en-US"/>
          </a:p>
        </p:txBody>
      </p:sp>
    </p:spTree>
    <p:extLst>
      <p:ext uri="{BB962C8B-B14F-4D97-AF65-F5344CB8AC3E}">
        <p14:creationId xmlns:p14="http://schemas.microsoft.com/office/powerpoint/2010/main" val="1577363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dive any further, let’s define some key terms</a:t>
            </a:r>
            <a:endParaRPr lang="en-US" dirty="0"/>
          </a:p>
        </p:txBody>
      </p:sp>
      <p:sp>
        <p:nvSpPr>
          <p:cNvPr id="4" name="Slide Number Placeholder 3"/>
          <p:cNvSpPr>
            <a:spLocks noGrp="1"/>
          </p:cNvSpPr>
          <p:nvPr>
            <p:ph type="sldNum" sz="quarter" idx="10"/>
          </p:nvPr>
        </p:nvSpPr>
        <p:spPr/>
        <p:txBody>
          <a:bodyPr/>
          <a:lstStyle/>
          <a:p>
            <a:fld id="{B94C1FD6-5398-B447-908F-53F5447C269D}" type="slidenum">
              <a:rPr lang="en-US" smtClean="0"/>
              <a:t>4</a:t>
            </a:fld>
            <a:endParaRPr lang="en-US"/>
          </a:p>
        </p:txBody>
      </p:sp>
    </p:spTree>
    <p:extLst>
      <p:ext uri="{BB962C8B-B14F-4D97-AF65-F5344CB8AC3E}">
        <p14:creationId xmlns:p14="http://schemas.microsoft.com/office/powerpoint/2010/main" val="4072091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power that a processor uses</a:t>
            </a:r>
            <a:r>
              <a:rPr lang="en-US" baseline="0" dirty="0" smtClean="0"/>
              <a:t> will vary over the lifetime of an application</a:t>
            </a:r>
            <a:r>
              <a:rPr lang="is-I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B94C1FD6-5398-B447-908F-53F5447C269D}" type="slidenum">
              <a:rPr lang="en-US" smtClean="0"/>
              <a:t>5</a:t>
            </a:fld>
            <a:endParaRPr lang="en-US"/>
          </a:p>
        </p:txBody>
      </p:sp>
    </p:spTree>
    <p:extLst>
      <p:ext uri="{BB962C8B-B14F-4D97-AF65-F5344CB8AC3E}">
        <p14:creationId xmlns:p14="http://schemas.microsoft.com/office/powerpoint/2010/main" val="1453330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running on workstations at home may want to reduce energy usage to minimize</a:t>
            </a:r>
            <a:r>
              <a:rPr lang="en-US" baseline="0" dirty="0" smtClean="0"/>
              <a:t> monthly bills. There are also some data centers that enforce an energy </a:t>
            </a:r>
            <a:r>
              <a:rPr lang="en-US" dirty="0" smtClean="0"/>
              <a:t>bound </a:t>
            </a:r>
            <a:r>
              <a:rPr lang="en-US" dirty="0"/>
              <a:t>on a per job basis, so it's up to the application developers to ensure their algorithms are energy efficient</a:t>
            </a:r>
          </a:p>
        </p:txBody>
      </p:sp>
      <p:sp>
        <p:nvSpPr>
          <p:cNvPr id="4" name="Slide Number Placeholder 3"/>
          <p:cNvSpPr>
            <a:spLocks noGrp="1"/>
          </p:cNvSpPr>
          <p:nvPr>
            <p:ph type="sldNum" sz="quarter" idx="10"/>
          </p:nvPr>
        </p:nvSpPr>
        <p:spPr/>
        <p:txBody>
          <a:bodyPr/>
          <a:lstStyle/>
          <a:p>
            <a:fld id="{B94C1FD6-5398-B447-908F-53F5447C269D}" type="slidenum">
              <a:rPr lang="en-US" smtClean="0"/>
              <a:t>6</a:t>
            </a:fld>
            <a:endParaRPr lang="en-US"/>
          </a:p>
        </p:txBody>
      </p:sp>
    </p:spTree>
    <p:extLst>
      <p:ext uri="{BB962C8B-B14F-4D97-AF65-F5344CB8AC3E}">
        <p14:creationId xmlns:p14="http://schemas.microsoft.com/office/powerpoint/2010/main" val="3576718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I show </a:t>
            </a:r>
            <a:r>
              <a:rPr lang="en-US" baseline="0" dirty="0" err="1" smtClean="0"/>
              <a:t>exascale</a:t>
            </a:r>
            <a:r>
              <a:rPr lang="en-US" baseline="0" dirty="0" smtClean="0"/>
              <a:t> challenges defined by t</a:t>
            </a:r>
            <a:r>
              <a:rPr lang="en-US" dirty="0" smtClean="0"/>
              <a:t>he</a:t>
            </a:r>
            <a:r>
              <a:rPr lang="en-US" baseline="0" dirty="0" smtClean="0"/>
              <a:t> Department of Energy. I want to focus our attention on two of them here.</a:t>
            </a:r>
            <a:endParaRPr lang="en-US" dirty="0" smtClean="0"/>
          </a:p>
          <a:p>
            <a:r>
              <a:rPr lang="en-US" dirty="0" smtClean="0"/>
              <a:t>In 2009 when</a:t>
            </a:r>
            <a:r>
              <a:rPr lang="en-US" baseline="0" dirty="0" smtClean="0"/>
              <a:t> this slide was made, the challenge to achieving </a:t>
            </a:r>
            <a:r>
              <a:rPr lang="en-US" baseline="0" dirty="0" err="1" smtClean="0"/>
              <a:t>exascale</a:t>
            </a:r>
            <a:r>
              <a:rPr lang="en-US" baseline="0" dirty="0" smtClean="0"/>
              <a:t> was increasing computation by 3 orders of magnitude but only increasing power consumption by 1 order of magnitude. In other words, we needed to be 100X more power-efficient. Since then, there have been several power-efficiency innovations to reduce the power-efficient factor. These have mostly been driven by hardware, such as the integration of GPU and many-core. As we near 2020 when we expect to see the first </a:t>
            </a:r>
            <a:r>
              <a:rPr lang="en-US" baseline="0" dirty="0" err="1" smtClean="0"/>
              <a:t>exascale</a:t>
            </a:r>
            <a:r>
              <a:rPr lang="en-US" baseline="0" dirty="0" smtClean="0"/>
              <a:t> machine, in order to reach our goal at the 20MW power cap set by the </a:t>
            </a:r>
            <a:r>
              <a:rPr lang="en-US" baseline="0" dirty="0" err="1" smtClean="0"/>
              <a:t>Dept</a:t>
            </a:r>
            <a:r>
              <a:rPr lang="en-US" baseline="0" dirty="0" smtClean="0"/>
              <a:t> of Energy, software improvements may also be needed to complement our hardware solutions.</a:t>
            </a:r>
          </a:p>
        </p:txBody>
      </p:sp>
      <p:sp>
        <p:nvSpPr>
          <p:cNvPr id="4" name="Slide Number Placeholder 3"/>
          <p:cNvSpPr>
            <a:spLocks noGrp="1"/>
          </p:cNvSpPr>
          <p:nvPr>
            <p:ph type="sldNum" sz="quarter" idx="10"/>
          </p:nvPr>
        </p:nvSpPr>
        <p:spPr/>
        <p:txBody>
          <a:bodyPr/>
          <a:lstStyle/>
          <a:p>
            <a:fld id="{B94C1FD6-5398-B447-908F-53F5447C269D}" type="slidenum">
              <a:rPr lang="en-US" smtClean="0"/>
              <a:t>8</a:t>
            </a:fld>
            <a:endParaRPr lang="en-US"/>
          </a:p>
        </p:txBody>
      </p:sp>
    </p:spTree>
    <p:extLst>
      <p:ext uri="{BB962C8B-B14F-4D97-AF65-F5344CB8AC3E}">
        <p14:creationId xmlns:p14="http://schemas.microsoft.com/office/powerpoint/2010/main" val="13179392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t>
            </a:r>
            <a:r>
              <a:rPr lang="en-US" dirty="0"/>
              <a:t>are two scenarios for what power will look like on </a:t>
            </a:r>
            <a:r>
              <a:rPr lang="en-US" dirty="0" smtClean="0"/>
              <a:t>future HPC </a:t>
            </a:r>
            <a:r>
              <a:rPr lang="en-US" dirty="0"/>
              <a:t>systems.</a:t>
            </a:r>
          </a:p>
        </p:txBody>
      </p:sp>
      <p:sp>
        <p:nvSpPr>
          <p:cNvPr id="4" name="Slide Number Placeholder 3"/>
          <p:cNvSpPr>
            <a:spLocks noGrp="1"/>
          </p:cNvSpPr>
          <p:nvPr>
            <p:ph type="sldNum" sz="quarter" idx="10"/>
          </p:nvPr>
        </p:nvSpPr>
        <p:spPr/>
        <p:txBody>
          <a:bodyPr/>
          <a:lstStyle/>
          <a:p>
            <a:fld id="{B94C1FD6-5398-B447-908F-53F5447C269D}" type="slidenum">
              <a:rPr lang="en-US" smtClean="0"/>
              <a:t>9</a:t>
            </a:fld>
            <a:endParaRPr lang="en-US"/>
          </a:p>
        </p:txBody>
      </p:sp>
    </p:spTree>
    <p:extLst>
      <p:ext uri="{BB962C8B-B14F-4D97-AF65-F5344CB8AC3E}">
        <p14:creationId xmlns:p14="http://schemas.microsoft.com/office/powerpoint/2010/main" val="24493127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556511"/>
            <a:ext cx="12435840" cy="1764030"/>
          </a:xfrm>
        </p:spPr>
        <p:txBody>
          <a:bodyPr/>
          <a:lstStyle/>
          <a:p>
            <a:r>
              <a:rPr lang="en-US" smtClean="0"/>
              <a:t>Click to edit Master title style</a:t>
            </a:r>
            <a:endParaRPr lang="en-US"/>
          </a:p>
        </p:txBody>
      </p:sp>
      <p:sp>
        <p:nvSpPr>
          <p:cNvPr id="3" name="Subtitle 2"/>
          <p:cNvSpPr>
            <a:spLocks noGrp="1"/>
          </p:cNvSpPr>
          <p:nvPr>
            <p:ph type="subTitle" idx="1"/>
          </p:nvPr>
        </p:nvSpPr>
        <p:spPr>
          <a:xfrm>
            <a:off x="2194560" y="4663440"/>
            <a:ext cx="10241280" cy="2103120"/>
          </a:xfrm>
        </p:spPr>
        <p:txBody>
          <a:bodyPr/>
          <a:lstStyle>
            <a:lvl1pPr marL="0" indent="0" algn="ctr">
              <a:buNone/>
              <a:defRPr>
                <a:solidFill>
                  <a:schemeClr val="tx1">
                    <a:tint val="75000"/>
                  </a:schemeClr>
                </a:solidFill>
              </a:defRPr>
            </a:lvl1pPr>
            <a:lvl2pPr marL="653110" indent="0" algn="ctr">
              <a:buNone/>
              <a:defRPr>
                <a:solidFill>
                  <a:schemeClr val="tx1">
                    <a:tint val="75000"/>
                  </a:schemeClr>
                </a:solidFill>
              </a:defRPr>
            </a:lvl2pPr>
            <a:lvl3pPr marL="1306220" indent="0" algn="ctr">
              <a:buNone/>
              <a:defRPr>
                <a:solidFill>
                  <a:schemeClr val="tx1">
                    <a:tint val="75000"/>
                  </a:schemeClr>
                </a:solidFill>
              </a:defRPr>
            </a:lvl3pPr>
            <a:lvl4pPr marL="1959331" indent="0" algn="ctr">
              <a:buNone/>
              <a:defRPr>
                <a:solidFill>
                  <a:schemeClr val="tx1">
                    <a:tint val="75000"/>
                  </a:schemeClr>
                </a:solidFill>
              </a:defRPr>
            </a:lvl4pPr>
            <a:lvl5pPr marL="2612441" indent="0" algn="ctr">
              <a:buNone/>
              <a:defRPr>
                <a:solidFill>
                  <a:schemeClr val="tx1">
                    <a:tint val="75000"/>
                  </a:schemeClr>
                </a:solidFill>
              </a:defRPr>
            </a:lvl5pPr>
            <a:lvl6pPr marL="3265551" indent="0" algn="ctr">
              <a:buNone/>
              <a:defRPr>
                <a:solidFill>
                  <a:schemeClr val="tx1">
                    <a:tint val="75000"/>
                  </a:schemeClr>
                </a:solidFill>
              </a:defRPr>
            </a:lvl6pPr>
            <a:lvl7pPr marL="3918661" indent="0" algn="ctr">
              <a:buNone/>
              <a:defRPr>
                <a:solidFill>
                  <a:schemeClr val="tx1">
                    <a:tint val="75000"/>
                  </a:schemeClr>
                </a:solidFill>
              </a:defRPr>
            </a:lvl7pPr>
            <a:lvl8pPr marL="4571771" indent="0" algn="ctr">
              <a:buNone/>
              <a:defRPr>
                <a:solidFill>
                  <a:schemeClr val="tx1">
                    <a:tint val="75000"/>
                  </a:schemeClr>
                </a:solidFill>
              </a:defRPr>
            </a:lvl8pPr>
            <a:lvl9pPr marL="522488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33126E3-2A10-4A4A-8A68-00D1EEF077F0}" type="datetime1">
              <a:rPr lang="en-US" smtClean="0"/>
              <a:t>12/28/15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2F79E-9D0C-494C-A3B2-09AF771AE03F}" type="slidenum">
              <a:rPr lang="en-US" smtClean="0"/>
              <a:t>‹#›</a:t>
            </a:fld>
            <a:endParaRPr lang="en-US"/>
          </a:p>
        </p:txBody>
      </p:sp>
      <p:pic>
        <p:nvPicPr>
          <p:cNvPr id="9" name="Picture 8" descr="VIS-webbanner2015-header.jpg"/>
          <p:cNvPicPr>
            <a:picLocks noChangeAspect="1"/>
          </p:cNvPicPr>
          <p:nvPr userDrawn="1"/>
        </p:nvPicPr>
        <p:blipFill rotWithShape="1">
          <a:blip r:embed="rId2">
            <a:extLst>
              <a:ext uri="{28A0092B-C50C-407E-A947-70E740481C1C}">
                <a14:useLocalDpi xmlns:a14="http://schemas.microsoft.com/office/drawing/2010/main" val="0"/>
              </a:ext>
            </a:extLst>
          </a:blip>
          <a:srcRect l="2859" t="21000" r="33974" b="518"/>
          <a:stretch/>
        </p:blipFill>
        <p:spPr>
          <a:xfrm>
            <a:off x="7315200" y="0"/>
            <a:ext cx="6705600" cy="1723172"/>
          </a:xfrm>
          <a:prstGeom prst="rect">
            <a:avLst/>
          </a:prstGeom>
        </p:spPr>
      </p:pic>
      <p:grpSp>
        <p:nvGrpSpPr>
          <p:cNvPr id="11" name="Group 10"/>
          <p:cNvGrpSpPr/>
          <p:nvPr userDrawn="1"/>
        </p:nvGrpSpPr>
        <p:grpSpPr>
          <a:xfrm>
            <a:off x="571802" y="0"/>
            <a:ext cx="6133798" cy="1693786"/>
            <a:chOff x="876602" y="0"/>
            <a:chExt cx="6133798" cy="1693786"/>
          </a:xfrm>
        </p:grpSpPr>
        <p:pic>
          <p:nvPicPr>
            <p:cNvPr id="7" name="Picture 6" descr="logo-15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6602" y="1"/>
              <a:ext cx="1447800" cy="1693785"/>
            </a:xfrm>
            <a:prstGeom prst="rect">
              <a:avLst/>
            </a:prstGeom>
          </p:spPr>
        </p:pic>
        <p:pic>
          <p:nvPicPr>
            <p:cNvPr id="8" name="Picture 7" descr="banner-15.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24401" y="0"/>
              <a:ext cx="4685999" cy="1676400"/>
            </a:xfrm>
            <a:prstGeom prst="rect">
              <a:avLst/>
            </a:prstGeom>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E364341-386F-0C45-B777-F9DC4FAB3940}" type="datetime1">
              <a:rPr lang="en-US" smtClean="0"/>
              <a:t>12/28/15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2F79E-9D0C-494C-A3B2-09AF771AE03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329566"/>
            <a:ext cx="3291840" cy="702183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31520" y="329566"/>
            <a:ext cx="9631680" cy="702183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94C2460-EEE0-9748-B9F1-E1CBE2CB1FCD}" type="datetime1">
              <a:rPr lang="en-US" smtClean="0"/>
              <a:t>12/28/15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2F79E-9D0C-494C-A3B2-09AF771AE03F}"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731520" y="1920240"/>
            <a:ext cx="6461760" cy="543115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437120" y="1920240"/>
            <a:ext cx="6461760" cy="543115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Title 1"/>
          <p:cNvSpPr>
            <a:spLocks noGrp="1"/>
          </p:cNvSpPr>
          <p:nvPr>
            <p:ph type="title"/>
          </p:nvPr>
        </p:nvSpPr>
        <p:spPr>
          <a:xfrm>
            <a:off x="1524000" y="329566"/>
            <a:ext cx="12374880" cy="1371600"/>
          </a:xfrm>
        </p:spPr>
        <p:txBody>
          <a:bodyPr/>
          <a:lstStyle/>
          <a:p>
            <a:r>
              <a:rPr lang="en-US" smtClean="0"/>
              <a:t>Click to edit Master title style</a:t>
            </a:r>
            <a:endParaRPr lang="en-US"/>
          </a:p>
        </p:txBody>
      </p:sp>
      <p:pic>
        <p:nvPicPr>
          <p:cNvPr id="9" name="Picture 8"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31520" y="1842136"/>
            <a:ext cx="6464301" cy="767714"/>
          </a:xfrm>
        </p:spPr>
        <p:txBody>
          <a:bodyPr anchor="b"/>
          <a:lstStyle>
            <a:lvl1pPr marL="0" indent="0">
              <a:buNone/>
              <a:defRPr sz="3400" b="1"/>
            </a:lvl1pPr>
            <a:lvl2pPr marL="653110" indent="0">
              <a:buNone/>
              <a:defRPr sz="2900" b="1"/>
            </a:lvl2pPr>
            <a:lvl3pPr marL="1306220" indent="0">
              <a:buNone/>
              <a:defRPr sz="2600" b="1"/>
            </a:lvl3pPr>
            <a:lvl4pPr marL="1959331" indent="0">
              <a:buNone/>
              <a:defRPr sz="2300" b="1"/>
            </a:lvl4pPr>
            <a:lvl5pPr marL="2612441" indent="0">
              <a:buNone/>
              <a:defRPr sz="2300" b="1"/>
            </a:lvl5pPr>
            <a:lvl6pPr marL="3265551" indent="0">
              <a:buNone/>
              <a:defRPr sz="2300" b="1"/>
            </a:lvl6pPr>
            <a:lvl7pPr marL="3918661" indent="0">
              <a:buNone/>
              <a:defRPr sz="2300" b="1"/>
            </a:lvl7pPr>
            <a:lvl8pPr marL="4571771" indent="0">
              <a:buNone/>
              <a:defRPr sz="2300" b="1"/>
            </a:lvl8pPr>
            <a:lvl9pPr marL="5224882" indent="0">
              <a:buNone/>
              <a:defRPr sz="2300" b="1"/>
            </a:lvl9pPr>
          </a:lstStyle>
          <a:p>
            <a:pPr lvl="0"/>
            <a:r>
              <a:rPr lang="en-US" smtClean="0"/>
              <a:t>Click to edit Master text styles</a:t>
            </a:r>
          </a:p>
        </p:txBody>
      </p:sp>
      <p:sp>
        <p:nvSpPr>
          <p:cNvPr id="4" name="Content Placeholder 3"/>
          <p:cNvSpPr>
            <a:spLocks noGrp="1"/>
          </p:cNvSpPr>
          <p:nvPr>
            <p:ph sz="half" idx="2"/>
          </p:nvPr>
        </p:nvSpPr>
        <p:spPr>
          <a:xfrm>
            <a:off x="731520" y="2609850"/>
            <a:ext cx="6464301"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7432041" y="1842136"/>
            <a:ext cx="6466840" cy="767714"/>
          </a:xfrm>
        </p:spPr>
        <p:txBody>
          <a:bodyPr anchor="b"/>
          <a:lstStyle>
            <a:lvl1pPr marL="0" indent="0">
              <a:buNone/>
              <a:defRPr sz="3400" b="1"/>
            </a:lvl1pPr>
            <a:lvl2pPr marL="653110" indent="0">
              <a:buNone/>
              <a:defRPr sz="2900" b="1"/>
            </a:lvl2pPr>
            <a:lvl3pPr marL="1306220" indent="0">
              <a:buNone/>
              <a:defRPr sz="2600" b="1"/>
            </a:lvl3pPr>
            <a:lvl4pPr marL="1959331" indent="0">
              <a:buNone/>
              <a:defRPr sz="2300" b="1"/>
            </a:lvl4pPr>
            <a:lvl5pPr marL="2612441" indent="0">
              <a:buNone/>
              <a:defRPr sz="2300" b="1"/>
            </a:lvl5pPr>
            <a:lvl6pPr marL="3265551" indent="0">
              <a:buNone/>
              <a:defRPr sz="2300" b="1"/>
            </a:lvl6pPr>
            <a:lvl7pPr marL="3918661" indent="0">
              <a:buNone/>
              <a:defRPr sz="2300" b="1"/>
            </a:lvl7pPr>
            <a:lvl8pPr marL="4571771" indent="0">
              <a:buNone/>
              <a:defRPr sz="2300" b="1"/>
            </a:lvl8pPr>
            <a:lvl9pPr marL="5224882" indent="0">
              <a:buNone/>
              <a:defRPr sz="2300" b="1"/>
            </a:lvl9pPr>
          </a:lstStyle>
          <a:p>
            <a:pPr lvl="0"/>
            <a:r>
              <a:rPr lang="en-US" smtClean="0"/>
              <a:t>Click to edit Master text styles</a:t>
            </a:r>
          </a:p>
        </p:txBody>
      </p:sp>
      <p:sp>
        <p:nvSpPr>
          <p:cNvPr id="6" name="Content Placeholder 5"/>
          <p:cNvSpPr>
            <a:spLocks noGrp="1"/>
          </p:cNvSpPr>
          <p:nvPr>
            <p:ph sz="quarter" idx="4"/>
          </p:nvPr>
        </p:nvSpPr>
        <p:spPr>
          <a:xfrm>
            <a:off x="7432041" y="2609850"/>
            <a:ext cx="6466840"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Title 1"/>
          <p:cNvSpPr>
            <a:spLocks noGrp="1"/>
          </p:cNvSpPr>
          <p:nvPr>
            <p:ph type="title"/>
          </p:nvPr>
        </p:nvSpPr>
        <p:spPr>
          <a:xfrm>
            <a:off x="1524000" y="329566"/>
            <a:ext cx="12374880" cy="1371600"/>
          </a:xfrm>
        </p:spPr>
        <p:txBody>
          <a:bodyPr/>
          <a:lstStyle/>
          <a:p>
            <a:r>
              <a:rPr lang="en-US" smtClean="0"/>
              <a:t>Click to edit Master title style</a:t>
            </a:r>
            <a:endParaRPr lang="en-US"/>
          </a:p>
        </p:txBody>
      </p:sp>
      <p:pic>
        <p:nvPicPr>
          <p:cNvPr id="10" name="Picture 9"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Title 1"/>
          <p:cNvSpPr>
            <a:spLocks noGrp="1"/>
          </p:cNvSpPr>
          <p:nvPr>
            <p:ph type="title"/>
          </p:nvPr>
        </p:nvSpPr>
        <p:spPr>
          <a:xfrm>
            <a:off x="1524000" y="329566"/>
            <a:ext cx="12374880" cy="1371600"/>
          </a:xfrm>
        </p:spPr>
        <p:txBody>
          <a:bodyPr/>
          <a:lstStyle/>
          <a:p>
            <a:r>
              <a:rPr lang="en-US" smtClean="0"/>
              <a:t>Click to edit Master title style</a:t>
            </a:r>
            <a:endParaRPr lang="en-US"/>
          </a:p>
        </p:txBody>
      </p:sp>
      <p:pic>
        <p:nvPicPr>
          <p:cNvPr id="6" name="Picture 5"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Title 1"/>
          <p:cNvSpPr>
            <a:spLocks noGrp="1"/>
          </p:cNvSpPr>
          <p:nvPr>
            <p:ph type="title"/>
          </p:nvPr>
        </p:nvSpPr>
        <p:spPr>
          <a:xfrm>
            <a:off x="1524000" y="329566"/>
            <a:ext cx="12374880" cy="1371600"/>
          </a:xfrm>
        </p:spPr>
        <p:txBody>
          <a:bodyPr/>
          <a:lstStyle/>
          <a:p>
            <a:r>
              <a:rPr lang="en-US" smtClean="0"/>
              <a:t>Click to edit Master title style</a:t>
            </a:r>
            <a:endParaRPr lang="en-US"/>
          </a:p>
        </p:txBody>
      </p:sp>
      <p:pic>
        <p:nvPicPr>
          <p:cNvPr id="5" name="Picture 4"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0" y="329566"/>
            <a:ext cx="12374880" cy="1371600"/>
          </a:xfr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A35073B-6E3A-0641-B3EE-6922F3EBE10D}" type="datetime1">
              <a:rPr lang="en-US" smtClean="0"/>
              <a:t>12/28/15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2F79E-9D0C-494C-A3B2-09AF771AE03F}" type="slidenum">
              <a:rPr lang="en-US" smtClean="0"/>
              <a:t>‹#›</a:t>
            </a:fld>
            <a:endParaRPr lang="en-US"/>
          </a:p>
        </p:txBody>
      </p:sp>
      <p:pic>
        <p:nvPicPr>
          <p:cNvPr id="7" name="Picture 6"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5701" y="5288281"/>
            <a:ext cx="12435840" cy="1634490"/>
          </a:xfrm>
        </p:spPr>
        <p:txBody>
          <a:bodyPr anchor="t"/>
          <a:lstStyle>
            <a:lvl1pPr algn="l">
              <a:defRPr sz="5700" b="1" cap="all"/>
            </a:lvl1pPr>
          </a:lstStyle>
          <a:p>
            <a:r>
              <a:rPr lang="en-US" smtClean="0"/>
              <a:t>Click to edit Master title style</a:t>
            </a:r>
            <a:endParaRPr lang="en-US"/>
          </a:p>
        </p:txBody>
      </p:sp>
      <p:sp>
        <p:nvSpPr>
          <p:cNvPr id="3" name="Text Placeholder 2"/>
          <p:cNvSpPr>
            <a:spLocks noGrp="1"/>
          </p:cNvSpPr>
          <p:nvPr>
            <p:ph type="body" idx="1"/>
          </p:nvPr>
        </p:nvSpPr>
        <p:spPr>
          <a:xfrm>
            <a:off x="1155701" y="3488056"/>
            <a:ext cx="12435840" cy="1800224"/>
          </a:xfrm>
        </p:spPr>
        <p:txBody>
          <a:bodyPr anchor="b"/>
          <a:lstStyle>
            <a:lvl1pPr marL="0" indent="0">
              <a:buNone/>
              <a:defRPr sz="2900">
                <a:solidFill>
                  <a:schemeClr val="tx1">
                    <a:tint val="75000"/>
                  </a:schemeClr>
                </a:solidFill>
              </a:defRPr>
            </a:lvl1pPr>
            <a:lvl2pPr marL="653110" indent="0">
              <a:buNone/>
              <a:defRPr sz="2600">
                <a:solidFill>
                  <a:schemeClr val="tx1">
                    <a:tint val="75000"/>
                  </a:schemeClr>
                </a:solidFill>
              </a:defRPr>
            </a:lvl2pPr>
            <a:lvl3pPr marL="1306220" indent="0">
              <a:buNone/>
              <a:defRPr sz="2300">
                <a:solidFill>
                  <a:schemeClr val="tx1">
                    <a:tint val="75000"/>
                  </a:schemeClr>
                </a:solidFill>
              </a:defRPr>
            </a:lvl3pPr>
            <a:lvl4pPr marL="1959331" indent="0">
              <a:buNone/>
              <a:defRPr sz="2000">
                <a:solidFill>
                  <a:schemeClr val="tx1">
                    <a:tint val="75000"/>
                  </a:schemeClr>
                </a:solidFill>
              </a:defRPr>
            </a:lvl4pPr>
            <a:lvl5pPr marL="2612441" indent="0">
              <a:buNone/>
              <a:defRPr sz="2000">
                <a:solidFill>
                  <a:schemeClr val="tx1">
                    <a:tint val="75000"/>
                  </a:schemeClr>
                </a:solidFill>
              </a:defRPr>
            </a:lvl5pPr>
            <a:lvl6pPr marL="3265551" indent="0">
              <a:buNone/>
              <a:defRPr sz="2000">
                <a:solidFill>
                  <a:schemeClr val="tx1">
                    <a:tint val="75000"/>
                  </a:schemeClr>
                </a:solidFill>
              </a:defRPr>
            </a:lvl6pPr>
            <a:lvl7pPr marL="3918661" indent="0">
              <a:buNone/>
              <a:defRPr sz="2000">
                <a:solidFill>
                  <a:schemeClr val="tx1">
                    <a:tint val="75000"/>
                  </a:schemeClr>
                </a:solidFill>
              </a:defRPr>
            </a:lvl7pPr>
            <a:lvl8pPr marL="4571771" indent="0">
              <a:buNone/>
              <a:defRPr sz="2000">
                <a:solidFill>
                  <a:schemeClr val="tx1">
                    <a:tint val="75000"/>
                  </a:schemeClr>
                </a:solidFill>
              </a:defRPr>
            </a:lvl8pPr>
            <a:lvl9pPr marL="5224882" indent="0">
              <a:buNone/>
              <a:defRPr sz="2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7C0A2BB-4E6A-8D46-86F3-BE982F85A988}" type="datetime1">
              <a:rPr lang="en-US" smtClean="0"/>
              <a:t>12/28/15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2F79E-9D0C-494C-A3B2-09AF771AE03F}" type="slidenum">
              <a:rPr lang="en-US" smtClean="0"/>
              <a:t>‹#›</a:t>
            </a:fld>
            <a:endParaRPr lang="en-US"/>
          </a:p>
        </p:txBody>
      </p:sp>
      <p:pic>
        <p:nvPicPr>
          <p:cNvPr id="7" name="Picture 6"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0" y="329566"/>
            <a:ext cx="12374880" cy="13716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731520" y="1920240"/>
            <a:ext cx="6461760" cy="543115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437120" y="1920240"/>
            <a:ext cx="6461760" cy="543115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B07604C-E85C-0D48-A33A-AEED92FF6F6F}" type="datetime1">
              <a:rPr lang="en-US" smtClean="0"/>
              <a:t>12/28/15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2F79E-9D0C-494C-A3B2-09AF771AE03F}" type="slidenum">
              <a:rPr lang="en-US" smtClean="0"/>
              <a:t>‹#›</a:t>
            </a:fld>
            <a:endParaRPr lang="en-US"/>
          </a:p>
        </p:txBody>
      </p:sp>
      <p:pic>
        <p:nvPicPr>
          <p:cNvPr id="8" name="Picture 7"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4000" y="329566"/>
            <a:ext cx="12374880" cy="1371600"/>
          </a:xfrm>
        </p:spPr>
        <p:txBody>
          <a:bodyPr/>
          <a:lstStyle>
            <a:lvl1pPr>
              <a:defRPr/>
            </a:lvl1pPr>
          </a:lstStyle>
          <a:p>
            <a:r>
              <a:rPr lang="en-US" dirty="0" smtClean="0"/>
              <a:t>Click to edit Master title style</a:t>
            </a:r>
            <a:endParaRPr lang="en-US" dirty="0"/>
          </a:p>
        </p:txBody>
      </p:sp>
      <p:sp>
        <p:nvSpPr>
          <p:cNvPr id="4" name="Content Placeholder 3"/>
          <p:cNvSpPr>
            <a:spLocks noGrp="1"/>
          </p:cNvSpPr>
          <p:nvPr>
            <p:ph sz="half" idx="2"/>
          </p:nvPr>
        </p:nvSpPr>
        <p:spPr>
          <a:xfrm>
            <a:off x="731520" y="2609850"/>
            <a:ext cx="6464301"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7432041" y="1842136"/>
            <a:ext cx="6466840" cy="767714"/>
          </a:xfrm>
        </p:spPr>
        <p:txBody>
          <a:bodyPr anchor="b"/>
          <a:lstStyle>
            <a:lvl1pPr marL="0" indent="0">
              <a:buNone/>
              <a:defRPr sz="3400" b="1"/>
            </a:lvl1pPr>
            <a:lvl2pPr marL="653110" indent="0">
              <a:buNone/>
              <a:defRPr sz="2900" b="1"/>
            </a:lvl2pPr>
            <a:lvl3pPr marL="1306220" indent="0">
              <a:buNone/>
              <a:defRPr sz="2600" b="1"/>
            </a:lvl3pPr>
            <a:lvl4pPr marL="1959331" indent="0">
              <a:buNone/>
              <a:defRPr sz="2300" b="1"/>
            </a:lvl4pPr>
            <a:lvl5pPr marL="2612441" indent="0">
              <a:buNone/>
              <a:defRPr sz="2300" b="1"/>
            </a:lvl5pPr>
            <a:lvl6pPr marL="3265551" indent="0">
              <a:buNone/>
              <a:defRPr sz="2300" b="1"/>
            </a:lvl6pPr>
            <a:lvl7pPr marL="3918661" indent="0">
              <a:buNone/>
              <a:defRPr sz="2300" b="1"/>
            </a:lvl7pPr>
            <a:lvl8pPr marL="4571771" indent="0">
              <a:buNone/>
              <a:defRPr sz="2300" b="1"/>
            </a:lvl8pPr>
            <a:lvl9pPr marL="5224882" indent="0">
              <a:buNone/>
              <a:defRPr sz="2300" b="1"/>
            </a:lvl9pPr>
          </a:lstStyle>
          <a:p>
            <a:pPr lvl="0"/>
            <a:r>
              <a:rPr lang="en-US" smtClean="0"/>
              <a:t>Click to edit Master text styles</a:t>
            </a:r>
          </a:p>
        </p:txBody>
      </p:sp>
      <p:sp>
        <p:nvSpPr>
          <p:cNvPr id="6" name="Content Placeholder 5"/>
          <p:cNvSpPr>
            <a:spLocks noGrp="1"/>
          </p:cNvSpPr>
          <p:nvPr>
            <p:ph sz="quarter" idx="4"/>
          </p:nvPr>
        </p:nvSpPr>
        <p:spPr>
          <a:xfrm>
            <a:off x="7432041" y="2609850"/>
            <a:ext cx="6466840"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1750512-9CBC-C741-BC33-F80ACDC5E1C7}" type="datetime1">
              <a:rPr lang="en-US" smtClean="0"/>
              <a:t>12/28/15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712F79E-9D0C-494C-A3B2-09AF771AE03F}" type="slidenum">
              <a:rPr lang="en-US" smtClean="0"/>
              <a:t>‹#›</a:t>
            </a:fld>
            <a:endParaRPr lang="en-US"/>
          </a:p>
        </p:txBody>
      </p:sp>
      <p:sp>
        <p:nvSpPr>
          <p:cNvPr id="3" name="Text Placeholder 2"/>
          <p:cNvSpPr>
            <a:spLocks noGrp="1"/>
          </p:cNvSpPr>
          <p:nvPr>
            <p:ph type="body" idx="1"/>
          </p:nvPr>
        </p:nvSpPr>
        <p:spPr>
          <a:xfrm>
            <a:off x="731520" y="1842136"/>
            <a:ext cx="6464301" cy="767714"/>
          </a:xfrm>
        </p:spPr>
        <p:txBody>
          <a:bodyPr anchor="b"/>
          <a:lstStyle>
            <a:lvl1pPr marL="0" indent="0">
              <a:buNone/>
              <a:defRPr sz="3400" b="1"/>
            </a:lvl1pPr>
            <a:lvl2pPr marL="653110" indent="0">
              <a:buNone/>
              <a:defRPr sz="2900" b="1"/>
            </a:lvl2pPr>
            <a:lvl3pPr marL="1306220" indent="0">
              <a:buNone/>
              <a:defRPr sz="2600" b="1"/>
            </a:lvl3pPr>
            <a:lvl4pPr marL="1959331" indent="0">
              <a:buNone/>
              <a:defRPr sz="2300" b="1"/>
            </a:lvl4pPr>
            <a:lvl5pPr marL="2612441" indent="0">
              <a:buNone/>
              <a:defRPr sz="2300" b="1"/>
            </a:lvl5pPr>
            <a:lvl6pPr marL="3265551" indent="0">
              <a:buNone/>
              <a:defRPr sz="2300" b="1"/>
            </a:lvl6pPr>
            <a:lvl7pPr marL="3918661" indent="0">
              <a:buNone/>
              <a:defRPr sz="2300" b="1"/>
            </a:lvl7pPr>
            <a:lvl8pPr marL="4571771" indent="0">
              <a:buNone/>
              <a:defRPr sz="2300" b="1"/>
            </a:lvl8pPr>
            <a:lvl9pPr marL="5224882" indent="0">
              <a:buNone/>
              <a:defRPr sz="2300" b="1"/>
            </a:lvl9pPr>
          </a:lstStyle>
          <a:p>
            <a:pPr lvl="0"/>
            <a:r>
              <a:rPr lang="en-US" dirty="0" smtClean="0"/>
              <a:t>Click to edit Master text styles</a:t>
            </a:r>
          </a:p>
        </p:txBody>
      </p:sp>
      <p:pic>
        <p:nvPicPr>
          <p:cNvPr id="11" name="Picture 10"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24000" y="329566"/>
            <a:ext cx="12374880" cy="1371600"/>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AB36EEE8-D08B-2846-AEF1-B88A06313753}" type="datetime1">
              <a:rPr lang="en-US" smtClean="0"/>
              <a:t>12/28/15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712F79E-9D0C-494C-A3B2-09AF771AE03F}" type="slidenum">
              <a:rPr lang="en-US" smtClean="0"/>
              <a:t>‹#›</a:t>
            </a:fld>
            <a:endParaRPr lang="en-US"/>
          </a:p>
        </p:txBody>
      </p:sp>
      <p:pic>
        <p:nvPicPr>
          <p:cNvPr id="6" name="Picture 5"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6F3F9C-9CAC-8142-8A75-34B5E563BB08}" type="datetime1">
              <a:rPr lang="en-US" smtClean="0"/>
              <a:t>12/28/15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712F79E-9D0C-494C-A3B2-09AF771AE03F}" type="slidenum">
              <a:rPr lang="en-US" smtClean="0"/>
              <a:t>‹#›</a:t>
            </a:fld>
            <a:endParaRPr lang="en-US"/>
          </a:p>
        </p:txBody>
      </p:sp>
      <p:pic>
        <p:nvPicPr>
          <p:cNvPr id="6" name="Picture 5"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4000" y="327660"/>
            <a:ext cx="4020822" cy="1394460"/>
          </a:xfrm>
        </p:spPr>
        <p:txBody>
          <a:bodyPr anchor="b"/>
          <a:lstStyle>
            <a:lvl1pPr algn="l">
              <a:defRPr sz="2900" b="1"/>
            </a:lvl1pPr>
          </a:lstStyle>
          <a:p>
            <a:r>
              <a:rPr lang="en-US" dirty="0" smtClean="0"/>
              <a:t>Click to edit Master title style</a:t>
            </a:r>
            <a:endParaRPr lang="en-US" dirty="0"/>
          </a:p>
        </p:txBody>
      </p:sp>
      <p:sp>
        <p:nvSpPr>
          <p:cNvPr id="3" name="Content Placeholder 2"/>
          <p:cNvSpPr>
            <a:spLocks noGrp="1"/>
          </p:cNvSpPr>
          <p:nvPr>
            <p:ph idx="1"/>
          </p:nvPr>
        </p:nvSpPr>
        <p:spPr>
          <a:xfrm>
            <a:off x="5720080" y="327660"/>
            <a:ext cx="8178800" cy="7023736"/>
          </a:xfrm>
        </p:spPr>
        <p:txBody>
          <a:bodyPr/>
          <a:lstStyle>
            <a:lvl1pPr>
              <a:defRPr sz="4600"/>
            </a:lvl1pPr>
            <a:lvl2pPr>
              <a:defRPr sz="4000"/>
            </a:lvl2pPr>
            <a:lvl3pPr>
              <a:defRPr sz="3400"/>
            </a:lvl3pPr>
            <a:lvl4pPr>
              <a:defRPr sz="2900"/>
            </a:lvl4pPr>
            <a:lvl5pPr>
              <a:defRPr sz="2900"/>
            </a:lvl5pPr>
            <a:lvl6pPr>
              <a:defRPr sz="2900"/>
            </a:lvl6pPr>
            <a:lvl7pPr>
              <a:defRPr sz="2900"/>
            </a:lvl7pPr>
            <a:lvl8pPr>
              <a:defRPr sz="2900"/>
            </a:lvl8pPr>
            <a:lvl9pPr>
              <a:defRPr sz="2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731521" y="1828800"/>
            <a:ext cx="4813301" cy="5522596"/>
          </a:xfrm>
        </p:spPr>
        <p:txBody>
          <a:bodyPr/>
          <a:lstStyle>
            <a:lvl1pPr marL="0" indent="0">
              <a:buNone/>
              <a:defRPr sz="2000"/>
            </a:lvl1pPr>
            <a:lvl2pPr marL="653110" indent="0">
              <a:buNone/>
              <a:defRPr sz="1700"/>
            </a:lvl2pPr>
            <a:lvl3pPr marL="1306220" indent="0">
              <a:buNone/>
              <a:defRPr sz="1400"/>
            </a:lvl3pPr>
            <a:lvl4pPr marL="1959331" indent="0">
              <a:buNone/>
              <a:defRPr sz="1300"/>
            </a:lvl4pPr>
            <a:lvl5pPr marL="2612441" indent="0">
              <a:buNone/>
              <a:defRPr sz="1300"/>
            </a:lvl5pPr>
            <a:lvl6pPr marL="3265551" indent="0">
              <a:buNone/>
              <a:defRPr sz="1300"/>
            </a:lvl6pPr>
            <a:lvl7pPr marL="3918661" indent="0">
              <a:buNone/>
              <a:defRPr sz="1300"/>
            </a:lvl7pPr>
            <a:lvl8pPr marL="4571771" indent="0">
              <a:buNone/>
              <a:defRPr sz="1300"/>
            </a:lvl8pPr>
            <a:lvl9pPr marL="5224882" indent="0">
              <a:buNone/>
              <a:defRPr sz="13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3F33FEBF-3EC3-414F-A3F6-449894784513}" type="datetime1">
              <a:rPr lang="en-US" smtClean="0"/>
              <a:t>12/28/15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2F79E-9D0C-494C-A3B2-09AF771AE03F}" type="slidenum">
              <a:rPr lang="en-US" smtClean="0"/>
              <a:t>‹#›</a:t>
            </a:fld>
            <a:endParaRPr lang="en-US"/>
          </a:p>
        </p:txBody>
      </p:sp>
      <p:pic>
        <p:nvPicPr>
          <p:cNvPr id="9" name="Picture 8"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67661" y="5760720"/>
            <a:ext cx="8778240" cy="680086"/>
          </a:xfrm>
        </p:spPr>
        <p:txBody>
          <a:bodyPr anchor="b"/>
          <a:lstStyle>
            <a:lvl1pPr algn="l">
              <a:defRPr sz="2900" b="1"/>
            </a:lvl1pPr>
          </a:lstStyle>
          <a:p>
            <a:r>
              <a:rPr lang="en-US" smtClean="0"/>
              <a:t>Click to edit Master title style</a:t>
            </a:r>
            <a:endParaRPr lang="en-US"/>
          </a:p>
        </p:txBody>
      </p:sp>
      <p:sp>
        <p:nvSpPr>
          <p:cNvPr id="3" name="Picture Placeholder 2"/>
          <p:cNvSpPr>
            <a:spLocks noGrp="1"/>
          </p:cNvSpPr>
          <p:nvPr>
            <p:ph type="pic" idx="1"/>
          </p:nvPr>
        </p:nvSpPr>
        <p:spPr>
          <a:xfrm>
            <a:off x="2867661" y="735330"/>
            <a:ext cx="8778240" cy="4937760"/>
          </a:xfrm>
        </p:spPr>
        <p:txBody>
          <a:bodyPr/>
          <a:lstStyle>
            <a:lvl1pPr marL="0" indent="0">
              <a:buNone/>
              <a:defRPr sz="4600"/>
            </a:lvl1pPr>
            <a:lvl2pPr marL="653110" indent="0">
              <a:buNone/>
              <a:defRPr sz="4000"/>
            </a:lvl2pPr>
            <a:lvl3pPr marL="1306220" indent="0">
              <a:buNone/>
              <a:defRPr sz="3400"/>
            </a:lvl3pPr>
            <a:lvl4pPr marL="1959331" indent="0">
              <a:buNone/>
              <a:defRPr sz="2900"/>
            </a:lvl4pPr>
            <a:lvl5pPr marL="2612441" indent="0">
              <a:buNone/>
              <a:defRPr sz="2900"/>
            </a:lvl5pPr>
            <a:lvl6pPr marL="3265551" indent="0">
              <a:buNone/>
              <a:defRPr sz="2900"/>
            </a:lvl6pPr>
            <a:lvl7pPr marL="3918661" indent="0">
              <a:buNone/>
              <a:defRPr sz="2900"/>
            </a:lvl7pPr>
            <a:lvl8pPr marL="4571771" indent="0">
              <a:buNone/>
              <a:defRPr sz="2900"/>
            </a:lvl8pPr>
            <a:lvl9pPr marL="5224882" indent="0">
              <a:buNone/>
              <a:defRPr sz="2900"/>
            </a:lvl9pPr>
          </a:lstStyle>
          <a:p>
            <a:endParaRPr lang="en-US"/>
          </a:p>
        </p:txBody>
      </p:sp>
      <p:sp>
        <p:nvSpPr>
          <p:cNvPr id="4" name="Text Placeholder 3"/>
          <p:cNvSpPr>
            <a:spLocks noGrp="1"/>
          </p:cNvSpPr>
          <p:nvPr>
            <p:ph type="body" sz="half" idx="2"/>
          </p:nvPr>
        </p:nvSpPr>
        <p:spPr>
          <a:xfrm>
            <a:off x="2867661" y="6440806"/>
            <a:ext cx="8778240" cy="965834"/>
          </a:xfrm>
        </p:spPr>
        <p:txBody>
          <a:bodyPr/>
          <a:lstStyle>
            <a:lvl1pPr marL="0" indent="0">
              <a:buNone/>
              <a:defRPr sz="2000"/>
            </a:lvl1pPr>
            <a:lvl2pPr marL="653110" indent="0">
              <a:buNone/>
              <a:defRPr sz="1700"/>
            </a:lvl2pPr>
            <a:lvl3pPr marL="1306220" indent="0">
              <a:buNone/>
              <a:defRPr sz="1400"/>
            </a:lvl3pPr>
            <a:lvl4pPr marL="1959331" indent="0">
              <a:buNone/>
              <a:defRPr sz="1300"/>
            </a:lvl4pPr>
            <a:lvl5pPr marL="2612441" indent="0">
              <a:buNone/>
              <a:defRPr sz="1300"/>
            </a:lvl5pPr>
            <a:lvl6pPr marL="3265551" indent="0">
              <a:buNone/>
              <a:defRPr sz="1300"/>
            </a:lvl6pPr>
            <a:lvl7pPr marL="3918661" indent="0">
              <a:buNone/>
              <a:defRPr sz="1300"/>
            </a:lvl7pPr>
            <a:lvl8pPr marL="4571771" indent="0">
              <a:buNone/>
              <a:defRPr sz="1300"/>
            </a:lvl8pPr>
            <a:lvl9pPr marL="5224882" indent="0">
              <a:buNone/>
              <a:defRPr sz="1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55F29A4-D32E-5843-BFFF-22428C986D59}" type="datetime1">
              <a:rPr lang="en-US" smtClean="0"/>
              <a:t>12/28/15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2F79E-9D0C-494C-A3B2-09AF771AE03F}" type="slidenum">
              <a:rPr lang="en-US" smtClean="0"/>
              <a:t>‹#›</a:t>
            </a:fld>
            <a:endParaRPr lang="en-US"/>
          </a:p>
        </p:txBody>
      </p:sp>
      <p:pic>
        <p:nvPicPr>
          <p:cNvPr id="9" name="Picture 8" descr="logo-15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447800" cy="1693785"/>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0" y="329566"/>
            <a:ext cx="13136880" cy="1371600"/>
          </a:xfrm>
          <a:prstGeom prst="rect">
            <a:avLst/>
          </a:prstGeom>
        </p:spPr>
        <p:txBody>
          <a:bodyPr vert="horz" lIns="130622" tIns="65311" rIns="130622" bIns="65311"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731520" y="1920240"/>
            <a:ext cx="13167360" cy="5431156"/>
          </a:xfrm>
          <a:prstGeom prst="rect">
            <a:avLst/>
          </a:prstGeom>
        </p:spPr>
        <p:txBody>
          <a:bodyPr vert="horz" lIns="130622" tIns="65311" rIns="130622" bIns="6531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731520" y="7627621"/>
            <a:ext cx="3413760" cy="438150"/>
          </a:xfrm>
          <a:prstGeom prst="rect">
            <a:avLst/>
          </a:prstGeom>
        </p:spPr>
        <p:txBody>
          <a:bodyPr vert="horz" lIns="130622" tIns="65311" rIns="130622" bIns="65311" rtlCol="0" anchor="ctr"/>
          <a:lstStyle>
            <a:lvl1pPr algn="l">
              <a:defRPr sz="1700">
                <a:solidFill>
                  <a:schemeClr val="tx1">
                    <a:tint val="75000"/>
                  </a:schemeClr>
                </a:solidFill>
              </a:defRPr>
            </a:lvl1pPr>
          </a:lstStyle>
          <a:p>
            <a:fld id="{DF816EB6-612C-6742-B56A-D458F250C407}" type="datetime1">
              <a:rPr lang="en-US" smtClean="0"/>
              <a:t>12/28/15</a:t>
            </a:fld>
            <a:endParaRPr lang="en-US"/>
          </a:p>
        </p:txBody>
      </p:sp>
      <p:sp>
        <p:nvSpPr>
          <p:cNvPr id="5" name="Footer Placeholder 4"/>
          <p:cNvSpPr>
            <a:spLocks noGrp="1"/>
          </p:cNvSpPr>
          <p:nvPr>
            <p:ph type="ftr" sz="quarter" idx="3"/>
          </p:nvPr>
        </p:nvSpPr>
        <p:spPr>
          <a:xfrm>
            <a:off x="4998720" y="7627621"/>
            <a:ext cx="4632960" cy="438150"/>
          </a:xfrm>
          <a:prstGeom prst="rect">
            <a:avLst/>
          </a:prstGeom>
        </p:spPr>
        <p:txBody>
          <a:bodyPr vert="horz" lIns="130622" tIns="65311" rIns="130622" bIns="65311" rtlCol="0" anchor="ctr"/>
          <a:lstStyle>
            <a:lvl1pPr algn="ctr">
              <a:defRPr sz="1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485120" y="7627621"/>
            <a:ext cx="3413760" cy="438150"/>
          </a:xfrm>
          <a:prstGeom prst="rect">
            <a:avLst/>
          </a:prstGeom>
        </p:spPr>
        <p:txBody>
          <a:bodyPr vert="horz" lIns="130622" tIns="65311" rIns="130622" bIns="65311" rtlCol="0" anchor="ctr"/>
          <a:lstStyle>
            <a:lvl1pPr algn="r">
              <a:defRPr sz="1700">
                <a:solidFill>
                  <a:schemeClr val="tx1">
                    <a:tint val="75000"/>
                  </a:schemeClr>
                </a:solidFill>
              </a:defRPr>
            </a:lvl1pPr>
          </a:lstStyle>
          <a:p>
            <a:fld id="{6712F79E-9D0C-494C-A3B2-09AF771AE03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52" r:id="rId12"/>
    <p:sldLayoutId id="2147483653" r:id="rId13"/>
    <p:sldLayoutId id="2147483654" r:id="rId14"/>
    <p:sldLayoutId id="2147483655" r:id="rId15"/>
  </p:sldLayoutIdLst>
  <p:hf hdr="0" ftr="0" dt="0"/>
  <p:txStyles>
    <p:titleStyle>
      <a:lvl1pPr algn="ctr" defTabSz="1306220" rtl="0" eaLnBrk="1" latinLnBrk="0" hangingPunct="1">
        <a:spcBef>
          <a:spcPct val="0"/>
        </a:spcBef>
        <a:buNone/>
        <a:defRPr sz="6300" kern="1200">
          <a:solidFill>
            <a:schemeClr val="tx1"/>
          </a:solidFill>
          <a:latin typeface="+mj-lt"/>
          <a:ea typeface="+mj-ea"/>
          <a:cs typeface="+mj-cs"/>
        </a:defRPr>
      </a:lvl1pPr>
    </p:titleStyle>
    <p:bodyStyle>
      <a:lvl1pPr marL="489833" indent="-489833" algn="l" defTabSz="1306220" rtl="0" eaLnBrk="1" latinLnBrk="0" hangingPunct="1">
        <a:spcBef>
          <a:spcPct val="20000"/>
        </a:spcBef>
        <a:buFont typeface="Arial" pitchFamily="34" charset="0"/>
        <a:buChar char="•"/>
        <a:defRPr sz="4600" kern="1200">
          <a:solidFill>
            <a:schemeClr val="tx1"/>
          </a:solidFill>
          <a:latin typeface="+mn-lt"/>
          <a:ea typeface="+mn-ea"/>
          <a:cs typeface="+mn-cs"/>
        </a:defRPr>
      </a:lvl1pPr>
      <a:lvl2pPr marL="1061304" indent="-408194" algn="l" defTabSz="1306220" rtl="0" eaLnBrk="1" latinLnBrk="0" hangingPunct="1">
        <a:spcBef>
          <a:spcPct val="20000"/>
        </a:spcBef>
        <a:buFont typeface="Arial" pitchFamily="34" charset="0"/>
        <a:buChar char="–"/>
        <a:defRPr sz="4000" kern="1200">
          <a:solidFill>
            <a:schemeClr val="tx1"/>
          </a:solidFill>
          <a:latin typeface="+mn-lt"/>
          <a:ea typeface="+mn-ea"/>
          <a:cs typeface="+mn-cs"/>
        </a:defRPr>
      </a:lvl2pPr>
      <a:lvl3pPr marL="1632776" indent="-326555" algn="l" defTabSz="1306220" rtl="0" eaLnBrk="1" latinLnBrk="0" hangingPunct="1">
        <a:spcBef>
          <a:spcPct val="20000"/>
        </a:spcBef>
        <a:buFont typeface="Arial" pitchFamily="34" charset="0"/>
        <a:buChar char="•"/>
        <a:defRPr sz="3400" kern="1200">
          <a:solidFill>
            <a:schemeClr val="tx1"/>
          </a:solidFill>
          <a:latin typeface="+mn-lt"/>
          <a:ea typeface="+mn-ea"/>
          <a:cs typeface="+mn-cs"/>
        </a:defRPr>
      </a:lvl3pPr>
      <a:lvl4pPr marL="2285886"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4pPr>
      <a:lvl5pPr marL="2938996"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5pPr>
      <a:lvl6pPr marL="3592106"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itchFamily="34" charset="0"/>
        <a:buChar char="•"/>
        <a:defRPr sz="2900" kern="1200">
          <a:solidFill>
            <a:schemeClr val="tx1"/>
          </a:solidFill>
          <a:latin typeface="+mn-lt"/>
          <a:ea typeface="+mn-ea"/>
          <a:cs typeface="+mn-cs"/>
        </a:defRPr>
      </a:lvl9pPr>
    </p:bodyStyle>
    <p:otherStyle>
      <a:defPPr>
        <a:defRPr lang="en-US"/>
      </a:defPPr>
      <a:lvl1pPr marL="0" algn="l" defTabSz="1306220" rtl="0" eaLnBrk="1" latinLnBrk="0" hangingPunct="1">
        <a:defRPr sz="2600" kern="1200">
          <a:solidFill>
            <a:schemeClr val="tx1"/>
          </a:solidFill>
          <a:latin typeface="+mn-lt"/>
          <a:ea typeface="+mn-ea"/>
          <a:cs typeface="+mn-cs"/>
        </a:defRPr>
      </a:lvl1pPr>
      <a:lvl2pPr marL="653110" algn="l" defTabSz="1306220" rtl="0" eaLnBrk="1" latinLnBrk="0" hangingPunct="1">
        <a:defRPr sz="2600" kern="1200">
          <a:solidFill>
            <a:schemeClr val="tx1"/>
          </a:solidFill>
          <a:latin typeface="+mn-lt"/>
          <a:ea typeface="+mn-ea"/>
          <a:cs typeface="+mn-cs"/>
        </a:defRPr>
      </a:lvl2pPr>
      <a:lvl3pPr marL="1306220" algn="l" defTabSz="1306220" rtl="0" eaLnBrk="1" latinLnBrk="0" hangingPunct="1">
        <a:defRPr sz="2600" kern="1200">
          <a:solidFill>
            <a:schemeClr val="tx1"/>
          </a:solidFill>
          <a:latin typeface="+mn-lt"/>
          <a:ea typeface="+mn-ea"/>
          <a:cs typeface="+mn-cs"/>
        </a:defRPr>
      </a:lvl3pPr>
      <a:lvl4pPr marL="1959331" algn="l" defTabSz="1306220" rtl="0" eaLnBrk="1" latinLnBrk="0" hangingPunct="1">
        <a:defRPr sz="2600" kern="1200">
          <a:solidFill>
            <a:schemeClr val="tx1"/>
          </a:solidFill>
          <a:latin typeface="+mn-lt"/>
          <a:ea typeface="+mn-ea"/>
          <a:cs typeface="+mn-cs"/>
        </a:defRPr>
      </a:lvl4pPr>
      <a:lvl5pPr marL="2612441" algn="l" defTabSz="1306220" rtl="0" eaLnBrk="1" latinLnBrk="0" hangingPunct="1">
        <a:defRPr sz="2600" kern="1200">
          <a:solidFill>
            <a:schemeClr val="tx1"/>
          </a:solidFill>
          <a:latin typeface="+mn-lt"/>
          <a:ea typeface="+mn-ea"/>
          <a:cs typeface="+mn-cs"/>
        </a:defRPr>
      </a:lvl5pPr>
      <a:lvl6pPr marL="3265551" algn="l" defTabSz="1306220" rtl="0" eaLnBrk="1" latinLnBrk="0" hangingPunct="1">
        <a:defRPr sz="2600" kern="1200">
          <a:solidFill>
            <a:schemeClr val="tx1"/>
          </a:solidFill>
          <a:latin typeface="+mn-lt"/>
          <a:ea typeface="+mn-ea"/>
          <a:cs typeface="+mn-cs"/>
        </a:defRPr>
      </a:lvl6pPr>
      <a:lvl7pPr marL="3918661" algn="l" defTabSz="1306220" rtl="0" eaLnBrk="1" latinLnBrk="0" hangingPunct="1">
        <a:defRPr sz="2600" kern="1200">
          <a:solidFill>
            <a:schemeClr val="tx1"/>
          </a:solidFill>
          <a:latin typeface="+mn-lt"/>
          <a:ea typeface="+mn-ea"/>
          <a:cs typeface="+mn-cs"/>
        </a:defRPr>
      </a:lvl7pPr>
      <a:lvl8pPr marL="4571771" algn="l" defTabSz="1306220" rtl="0" eaLnBrk="1" latinLnBrk="0" hangingPunct="1">
        <a:defRPr sz="2600" kern="1200">
          <a:solidFill>
            <a:schemeClr val="tx1"/>
          </a:solidFill>
          <a:latin typeface="+mn-lt"/>
          <a:ea typeface="+mn-ea"/>
          <a:cs typeface="+mn-cs"/>
        </a:defRPr>
      </a:lvl8pPr>
      <a:lvl9pPr marL="5224882" algn="l" defTabSz="1306220"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8.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4" Type="http://schemas.openxmlformats.org/officeDocument/2006/relationships/oleObject" Target="../embeddings/oleObject1.bin"/><Relationship Id="rId5" Type="http://schemas.openxmlformats.org/officeDocument/2006/relationships/image" Target="../media/image4.emf"/><Relationship Id="rId6" Type="http://schemas.openxmlformats.org/officeDocument/2006/relationships/oleObject" Target="../embeddings/oleObject2.bin"/><Relationship Id="rId7" Type="http://schemas.openxmlformats.org/officeDocument/2006/relationships/image" Target="../media/image5.emf"/><Relationship Id="rId1" Type="http://schemas.openxmlformats.org/officeDocument/2006/relationships/vmlDrawing" Target="../drawings/vmlDrawing1.vml"/><Relationship Id="rId2"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fontScale="90000"/>
          </a:bodyPr>
          <a:lstStyle/>
          <a:p>
            <a:r>
              <a:rPr lang="en-US" dirty="0" smtClean="0"/>
              <a:t>Exploring Tradeoffs Between Power and Performance for a Scientific Visualization Algorithm</a:t>
            </a:r>
            <a:endParaRPr lang="en-US" dirty="0"/>
          </a:p>
        </p:txBody>
      </p:sp>
      <p:sp>
        <p:nvSpPr>
          <p:cNvPr id="6" name="Subtitle 5"/>
          <p:cNvSpPr>
            <a:spLocks noGrp="1"/>
          </p:cNvSpPr>
          <p:nvPr>
            <p:ph type="subTitle" idx="1"/>
          </p:nvPr>
        </p:nvSpPr>
        <p:spPr>
          <a:xfrm>
            <a:off x="2057400" y="4876800"/>
            <a:ext cx="10515600" cy="2103120"/>
          </a:xfrm>
        </p:spPr>
        <p:txBody>
          <a:bodyPr>
            <a:normAutofit fontScale="77500" lnSpcReduction="20000"/>
          </a:bodyPr>
          <a:lstStyle/>
          <a:p>
            <a:r>
              <a:rPr lang="en-US" sz="4400" b="1" dirty="0" smtClean="0"/>
              <a:t>Stephanie Labasan</a:t>
            </a:r>
            <a:r>
              <a:rPr lang="en-US" sz="4400" dirty="0"/>
              <a:t> </a:t>
            </a:r>
            <a:r>
              <a:rPr lang="en-US" sz="4400" dirty="0" smtClean="0"/>
              <a:t>&amp; Matt Larsen (University of Oregon),</a:t>
            </a:r>
          </a:p>
          <a:p>
            <a:r>
              <a:rPr lang="en-US" sz="4400" dirty="0" smtClean="0"/>
              <a:t> Hank Childs (Lawrence Berkeley National Laboratory) </a:t>
            </a:r>
          </a:p>
          <a:p>
            <a:r>
              <a:rPr lang="en-US" sz="4400" dirty="0" smtClean="0"/>
              <a:t>26 October 2015</a:t>
            </a:r>
            <a:endParaRPr lang="en-US" sz="44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Power on Future HPC Systems</a:t>
            </a:r>
            <a:endParaRPr lang="en-US" dirty="0"/>
          </a:p>
        </p:txBody>
      </p:sp>
      <p:sp>
        <p:nvSpPr>
          <p:cNvPr id="3" name="Content Placeholder 2"/>
          <p:cNvSpPr>
            <a:spLocks noGrp="1"/>
          </p:cNvSpPr>
          <p:nvPr>
            <p:ph idx="1"/>
          </p:nvPr>
        </p:nvSpPr>
        <p:spPr/>
        <p:txBody>
          <a:bodyPr>
            <a:normAutofit/>
          </a:bodyPr>
          <a:lstStyle/>
          <a:p>
            <a:r>
              <a:rPr lang="en-US" dirty="0" smtClean="0">
                <a:solidFill>
                  <a:srgbClr val="000000"/>
                </a:solidFill>
              </a:rPr>
              <a:t>Two scenarios:</a:t>
            </a:r>
          </a:p>
          <a:p>
            <a:pPr marL="1485871" lvl="1" indent="-914400">
              <a:buFont typeface="+mj-lt"/>
              <a:buAutoNum type="arabicPeriod"/>
            </a:pPr>
            <a:r>
              <a:rPr lang="en-US" dirty="0" smtClean="0"/>
              <a:t>Machine’s max power consumption &lt;= 20 MW</a:t>
            </a:r>
          </a:p>
          <a:p>
            <a:pPr marL="2057343" lvl="2" indent="-914400"/>
            <a:r>
              <a:rPr lang="en-US" sz="3400" dirty="0" smtClean="0"/>
              <a:t>i.e., even </a:t>
            </a:r>
            <a:r>
              <a:rPr lang="en-US" sz="3400" dirty="0" err="1" smtClean="0"/>
              <a:t>Linpack</a:t>
            </a:r>
            <a:r>
              <a:rPr lang="en-US" sz="3400" dirty="0" smtClean="0"/>
              <a:t> stays &lt;= 20 MW</a:t>
            </a:r>
          </a:p>
          <a:p>
            <a:pPr marL="1485871" lvl="1" indent="-914400">
              <a:buFont typeface="+mj-lt"/>
              <a:buAutoNum type="arabicPeriod"/>
            </a:pPr>
            <a:r>
              <a:rPr lang="en-US" dirty="0" smtClean="0"/>
              <a:t>Machine’s max power consumption &gt; 20 MW	</a:t>
            </a:r>
          </a:p>
          <a:p>
            <a:pPr marL="1885893" lvl="2" indent="-742950"/>
            <a:r>
              <a:rPr lang="en-US" dirty="0" smtClean="0"/>
              <a:t>Controls needed to enforce power usage at 20 MW cap</a:t>
            </a:r>
          </a:p>
          <a:p>
            <a:pPr marL="1885893" lvl="2" indent="-742950"/>
            <a:r>
              <a:rPr lang="en-US" dirty="0" smtClean="0"/>
              <a:t>Power allocation would be coordinated by a central manager</a:t>
            </a:r>
            <a:endParaRPr lang="en-US" dirty="0"/>
          </a:p>
        </p:txBody>
      </p:sp>
      <p:sp>
        <p:nvSpPr>
          <p:cNvPr id="4" name="Slide Number Placeholder 3"/>
          <p:cNvSpPr>
            <a:spLocks noGrp="1"/>
          </p:cNvSpPr>
          <p:nvPr>
            <p:ph type="sldNum" sz="quarter" idx="12"/>
          </p:nvPr>
        </p:nvSpPr>
        <p:spPr/>
        <p:txBody>
          <a:bodyPr/>
          <a:lstStyle/>
          <a:p>
            <a:fld id="{6712F79E-9D0C-494C-A3B2-09AF771AE03F}" type="slidenum">
              <a:rPr lang="en-US" smtClean="0"/>
              <a:t>9</a:t>
            </a:fld>
            <a:endParaRPr lang="en-US"/>
          </a:p>
        </p:txBody>
      </p:sp>
      <p:sp>
        <p:nvSpPr>
          <p:cNvPr id="5" name="Rounded Rectangle 4"/>
          <p:cNvSpPr/>
          <p:nvPr/>
        </p:nvSpPr>
        <p:spPr>
          <a:xfrm>
            <a:off x="1371600" y="6400800"/>
            <a:ext cx="11811000" cy="13716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t>Our study is important for scenario (2), but also has cost implications for (1).</a:t>
            </a:r>
            <a:endParaRPr lang="en-US" sz="3600" dirty="0"/>
          </a:p>
        </p:txBody>
      </p:sp>
    </p:spTree>
    <p:extLst>
      <p:ext uri="{BB962C8B-B14F-4D97-AF65-F5344CB8AC3E}">
        <p14:creationId xmlns:p14="http://schemas.microsoft.com/office/powerpoint/2010/main" val="3751582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solidFill>
                  <a:srgbClr val="000000"/>
                </a:solidFill>
              </a:rPr>
              <a:t>Background</a:t>
            </a:r>
          </a:p>
          <a:p>
            <a:r>
              <a:rPr lang="en-US" dirty="0" smtClean="0">
                <a:solidFill>
                  <a:srgbClr val="FF0000"/>
                </a:solidFill>
              </a:rPr>
              <a:t>Strategy &amp; Research Questions</a:t>
            </a:r>
          </a:p>
          <a:p>
            <a:r>
              <a:rPr lang="en-US" dirty="0" smtClean="0">
                <a:solidFill>
                  <a:srgbClr val="000000"/>
                </a:solidFill>
              </a:rPr>
              <a:t>Experimental Overview</a:t>
            </a:r>
          </a:p>
          <a:p>
            <a:r>
              <a:rPr lang="en-US" dirty="0" smtClean="0">
                <a:solidFill>
                  <a:srgbClr val="000000"/>
                </a:solidFill>
              </a:rPr>
              <a:t>Results</a:t>
            </a:r>
          </a:p>
          <a:p>
            <a:r>
              <a:rPr lang="en-US" dirty="0" smtClean="0">
                <a:solidFill>
                  <a:srgbClr val="000000"/>
                </a:solidFill>
              </a:rPr>
              <a:t>Takeaways</a:t>
            </a:r>
          </a:p>
        </p:txBody>
      </p:sp>
      <p:sp>
        <p:nvSpPr>
          <p:cNvPr id="4" name="Slide Number Placeholder 3"/>
          <p:cNvSpPr>
            <a:spLocks noGrp="1"/>
          </p:cNvSpPr>
          <p:nvPr>
            <p:ph type="sldNum" sz="quarter" idx="12"/>
          </p:nvPr>
        </p:nvSpPr>
        <p:spPr/>
        <p:txBody>
          <a:bodyPr/>
          <a:lstStyle/>
          <a:p>
            <a:fld id="{6712F79E-9D0C-494C-A3B2-09AF771AE03F}" type="slidenum">
              <a:rPr lang="en-US" smtClean="0"/>
              <a:t>10</a:t>
            </a:fld>
            <a:endParaRPr lang="en-US"/>
          </a:p>
        </p:txBody>
      </p:sp>
    </p:spTree>
    <p:extLst>
      <p:ext uri="{BB962C8B-B14F-4D97-AF65-F5344CB8AC3E}">
        <p14:creationId xmlns:p14="http://schemas.microsoft.com/office/powerpoint/2010/main" val="32057282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329566"/>
            <a:ext cx="12374880" cy="1651634"/>
          </a:xfrm>
        </p:spPr>
        <p:txBody>
          <a:bodyPr>
            <a:normAutofit fontScale="90000"/>
          </a:bodyPr>
          <a:lstStyle/>
          <a:p>
            <a:r>
              <a:rPr lang="en-US" dirty="0" smtClean="0"/>
              <a:t>Power-Saving Technique:          </a:t>
            </a:r>
            <a:br>
              <a:rPr lang="en-US" dirty="0" smtClean="0"/>
            </a:br>
            <a:r>
              <a:rPr lang="en-US" dirty="0" smtClean="0"/>
              <a:t>Reduce Clock Frequency</a:t>
            </a:r>
            <a:endParaRPr lang="en-US" dirty="0"/>
          </a:p>
        </p:txBody>
      </p:sp>
      <p:sp>
        <p:nvSpPr>
          <p:cNvPr id="3" name="Content Placeholder 2"/>
          <p:cNvSpPr>
            <a:spLocks noGrp="1"/>
          </p:cNvSpPr>
          <p:nvPr>
            <p:ph idx="1"/>
          </p:nvPr>
        </p:nvSpPr>
        <p:spPr>
          <a:xfrm>
            <a:off x="731520" y="2188844"/>
            <a:ext cx="13167360" cy="5431156"/>
          </a:xfrm>
        </p:spPr>
        <p:txBody>
          <a:bodyPr>
            <a:normAutofit fontScale="92500"/>
          </a:bodyPr>
          <a:lstStyle/>
          <a:p>
            <a:r>
              <a:rPr lang="en-US" b="1" dirty="0" smtClean="0"/>
              <a:t>Outcome</a:t>
            </a:r>
            <a:r>
              <a:rPr lang="en-US" dirty="0" smtClean="0"/>
              <a:t>: Takes longer to run, but uses less power</a:t>
            </a:r>
          </a:p>
          <a:p>
            <a:r>
              <a:rPr lang="en-US" b="1" dirty="0" smtClean="0"/>
              <a:t>Why</a:t>
            </a:r>
            <a:r>
              <a:rPr lang="en-US" dirty="0" smtClean="0"/>
              <a:t>: </a:t>
            </a:r>
            <a:r>
              <a:rPr lang="en-US" u="sng" dirty="0"/>
              <a:t>N</a:t>
            </a:r>
            <a:r>
              <a:rPr lang="en-US" u="sng" dirty="0" smtClean="0"/>
              <a:t>on-linear</a:t>
            </a:r>
            <a:r>
              <a:rPr lang="en-US" dirty="0" smtClean="0"/>
              <a:t> relationship between frequency and power</a:t>
            </a:r>
          </a:p>
          <a:p>
            <a:pPr lvl="1"/>
            <a:r>
              <a:rPr lang="en-US" dirty="0" smtClean="0"/>
              <a:t>Reduced clock frequency results in less power consumption</a:t>
            </a:r>
          </a:p>
          <a:p>
            <a:pPr lvl="1"/>
            <a:r>
              <a:rPr lang="en-US" dirty="0"/>
              <a:t>b</a:t>
            </a:r>
            <a:r>
              <a:rPr lang="en-US" dirty="0" smtClean="0"/>
              <a:t>ut, subcomponents still consume power at the same rate</a:t>
            </a:r>
          </a:p>
          <a:p>
            <a:pPr>
              <a:buFont typeface="Wingdings" charset="0"/>
              <a:buChar char="à"/>
            </a:pPr>
            <a:r>
              <a:rPr lang="en-US" dirty="0">
                <a:sym typeface="Wingdings"/>
              </a:rPr>
              <a:t>Will lead to </a:t>
            </a:r>
            <a:r>
              <a:rPr lang="en-US" dirty="0" smtClean="0">
                <a:sym typeface="Wingdings"/>
              </a:rPr>
              <a:t>power savings</a:t>
            </a:r>
          </a:p>
          <a:p>
            <a:pPr>
              <a:buFont typeface="Wingdings" charset="0"/>
              <a:buChar char="à"/>
            </a:pPr>
            <a:r>
              <a:rPr lang="en-US" dirty="0" smtClean="0">
                <a:sym typeface="Wingdings"/>
              </a:rPr>
              <a:t>May lead to energy savings, may not</a:t>
            </a:r>
          </a:p>
        </p:txBody>
      </p:sp>
      <p:sp>
        <p:nvSpPr>
          <p:cNvPr id="4" name="Slide Number Placeholder 3"/>
          <p:cNvSpPr>
            <a:spLocks noGrp="1"/>
          </p:cNvSpPr>
          <p:nvPr>
            <p:ph type="sldNum" sz="quarter" idx="12"/>
          </p:nvPr>
        </p:nvSpPr>
        <p:spPr/>
        <p:txBody>
          <a:bodyPr/>
          <a:lstStyle/>
          <a:p>
            <a:fld id="{6712F79E-9D0C-494C-A3B2-09AF771AE03F}" type="slidenum">
              <a:rPr lang="en-US" smtClean="0"/>
              <a:t>11</a:t>
            </a:fld>
            <a:endParaRPr lang="en-US"/>
          </a:p>
        </p:txBody>
      </p:sp>
    </p:spTree>
    <p:extLst>
      <p:ext uri="{BB962C8B-B14F-4D97-AF65-F5344CB8AC3E}">
        <p14:creationId xmlns:p14="http://schemas.microsoft.com/office/powerpoint/2010/main" val="26993303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Data-Intensive Applications</a:t>
            </a:r>
            <a:endParaRPr lang="en-US" dirty="0"/>
          </a:p>
        </p:txBody>
      </p:sp>
      <p:sp>
        <p:nvSpPr>
          <p:cNvPr id="12" name="Content Placeholder 11"/>
          <p:cNvSpPr>
            <a:spLocks noGrp="1"/>
          </p:cNvSpPr>
          <p:nvPr>
            <p:ph idx="1"/>
          </p:nvPr>
        </p:nvSpPr>
        <p:spPr/>
        <p:txBody>
          <a:bodyPr>
            <a:normAutofit fontScale="92500" lnSpcReduction="10000"/>
          </a:bodyPr>
          <a:lstStyle/>
          <a:p>
            <a:r>
              <a:rPr lang="en-US" dirty="0"/>
              <a:t>Architecture with </a:t>
            </a:r>
            <a:r>
              <a:rPr lang="en-US" u="sng" dirty="0"/>
              <a:t>separate</a:t>
            </a:r>
            <a:r>
              <a:rPr lang="en-US" dirty="0"/>
              <a:t> clock frequencies for cache and compute unit (e.g., Intel </a:t>
            </a:r>
            <a:r>
              <a:rPr lang="en-US" dirty="0" err="1"/>
              <a:t>Haswell</a:t>
            </a:r>
            <a:r>
              <a:rPr lang="en-US" dirty="0" smtClean="0"/>
              <a:t>)</a:t>
            </a:r>
          </a:p>
          <a:p>
            <a:pPr lvl="1"/>
            <a:r>
              <a:rPr lang="en-US" dirty="0" smtClean="0"/>
              <a:t>Enables reduction of clock frequency without impacting cache </a:t>
            </a:r>
          </a:p>
          <a:p>
            <a:r>
              <a:rPr lang="en-US" dirty="0" smtClean="0"/>
              <a:t>Ideal </a:t>
            </a:r>
            <a:r>
              <a:rPr lang="en-US" dirty="0"/>
              <a:t>outcome:</a:t>
            </a:r>
          </a:p>
          <a:p>
            <a:pPr lvl="1"/>
            <a:r>
              <a:rPr lang="en-US" dirty="0"/>
              <a:t>Reduce clock frequency </a:t>
            </a:r>
          </a:p>
          <a:p>
            <a:pPr lvl="1"/>
            <a:r>
              <a:rPr lang="en-US" dirty="0"/>
              <a:t>Achieve energy/power savings</a:t>
            </a:r>
          </a:p>
          <a:p>
            <a:pPr lvl="1"/>
            <a:r>
              <a:rPr lang="en-US" dirty="0"/>
              <a:t>Runtime does not </a:t>
            </a:r>
            <a:r>
              <a:rPr lang="en-US" dirty="0" smtClean="0"/>
              <a:t>change</a:t>
            </a:r>
          </a:p>
          <a:p>
            <a:r>
              <a:rPr lang="en-US" dirty="0" smtClean="0"/>
              <a:t>Some visualization </a:t>
            </a:r>
            <a:r>
              <a:rPr lang="en-US" dirty="0"/>
              <a:t>algorithms are </a:t>
            </a:r>
            <a:r>
              <a:rPr lang="en-US" dirty="0" smtClean="0"/>
              <a:t>data-intensive</a:t>
            </a:r>
            <a:endParaRPr lang="en-US" dirty="0"/>
          </a:p>
        </p:txBody>
      </p:sp>
      <p:sp>
        <p:nvSpPr>
          <p:cNvPr id="4" name="Slide Number Placeholder 3"/>
          <p:cNvSpPr>
            <a:spLocks noGrp="1"/>
          </p:cNvSpPr>
          <p:nvPr>
            <p:ph type="sldNum" sz="quarter" idx="12"/>
          </p:nvPr>
        </p:nvSpPr>
        <p:spPr/>
        <p:txBody>
          <a:bodyPr/>
          <a:lstStyle/>
          <a:p>
            <a:fld id="{6712F79E-9D0C-494C-A3B2-09AF771AE03F}" type="slidenum">
              <a:rPr lang="en-US" smtClean="0"/>
              <a:t>12</a:t>
            </a:fld>
            <a:endParaRPr lang="en-US"/>
          </a:p>
        </p:txBody>
      </p:sp>
    </p:spTree>
    <p:extLst>
      <p:ext uri="{BB962C8B-B14F-4D97-AF65-F5344CB8AC3E}">
        <p14:creationId xmlns:p14="http://schemas.microsoft.com/office/powerpoint/2010/main" val="4161243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Benchmark Tests</a:t>
            </a:r>
            <a:endParaRPr lang="en-US" dirty="0"/>
          </a:p>
        </p:txBody>
      </p:sp>
      <p:sp>
        <p:nvSpPr>
          <p:cNvPr id="12" name="Content Placeholder 11"/>
          <p:cNvSpPr>
            <a:spLocks noGrp="1"/>
          </p:cNvSpPr>
          <p:nvPr>
            <p:ph sz="half" idx="1"/>
          </p:nvPr>
        </p:nvSpPr>
        <p:spPr>
          <a:xfrm>
            <a:off x="731520" y="1920240"/>
            <a:ext cx="7726680" cy="5431156"/>
          </a:xfrm>
        </p:spPr>
        <p:txBody>
          <a:bodyPr>
            <a:normAutofit fontScale="85000" lnSpcReduction="20000"/>
          </a:bodyPr>
          <a:lstStyle/>
          <a:p>
            <a:r>
              <a:rPr lang="en-US" b="1" dirty="0" err="1" smtClean="0"/>
              <a:t>computeBound</a:t>
            </a:r>
            <a:r>
              <a:rPr lang="en-US" dirty="0" smtClean="0"/>
              <a:t>: Several multiplication ops on a single variable</a:t>
            </a:r>
          </a:p>
          <a:p>
            <a:r>
              <a:rPr lang="en-US" b="1" dirty="0" err="1" smtClean="0"/>
              <a:t>computeBoundILP</a:t>
            </a:r>
            <a:r>
              <a:rPr lang="en-US" dirty="0" smtClean="0"/>
              <a:t>: </a:t>
            </a:r>
            <a:r>
              <a:rPr lang="en-US" dirty="0" err="1" smtClean="0"/>
              <a:t>computeBound</a:t>
            </a:r>
            <a:r>
              <a:rPr lang="en-US" dirty="0" smtClean="0"/>
              <a:t> with instruction-level parallelism for pipelining</a:t>
            </a:r>
          </a:p>
          <a:p>
            <a:r>
              <a:rPr lang="en-US" b="1" dirty="0" err="1" smtClean="0"/>
              <a:t>memoryBound</a:t>
            </a:r>
            <a:r>
              <a:rPr lang="en-US" dirty="0" smtClean="0"/>
              <a:t>: Accesses an element in one array and writes it to another based on an index</a:t>
            </a:r>
          </a:p>
          <a:p>
            <a:r>
              <a:rPr lang="en-US" b="1" dirty="0" err="1" smtClean="0"/>
              <a:t>memoryBoundCacheThrash</a:t>
            </a:r>
            <a:r>
              <a:rPr lang="en-US" dirty="0" smtClean="0"/>
              <a:t>: </a:t>
            </a:r>
            <a:r>
              <a:rPr lang="en-US" dirty="0" err="1" smtClean="0"/>
              <a:t>memoryBound</a:t>
            </a:r>
            <a:r>
              <a:rPr lang="en-US" dirty="0" smtClean="0"/>
              <a:t> with randomized output locations, removing any benefit of locality</a:t>
            </a:r>
            <a:endParaRPr lang="en-US" dirty="0"/>
          </a:p>
        </p:txBody>
      </p:sp>
      <p:sp>
        <p:nvSpPr>
          <p:cNvPr id="13" name="Content Placeholder 12"/>
          <p:cNvSpPr>
            <a:spLocks noGrp="1"/>
          </p:cNvSpPr>
          <p:nvPr>
            <p:ph sz="half" idx="2"/>
          </p:nvPr>
        </p:nvSpPr>
        <p:spPr>
          <a:xfrm>
            <a:off x="8382000" y="1920240"/>
            <a:ext cx="5516880" cy="5431156"/>
          </a:xfrm>
        </p:spPr>
        <p:txBody>
          <a:bodyPr>
            <a:normAutofit fontScale="85000" lnSpcReduction="20000"/>
          </a:bodyPr>
          <a:lstStyle/>
          <a:p>
            <a:endParaRPr lang="en-US" dirty="0"/>
          </a:p>
        </p:txBody>
      </p:sp>
      <p:sp>
        <p:nvSpPr>
          <p:cNvPr id="6" name="Slide Number Placeholder 5"/>
          <p:cNvSpPr>
            <a:spLocks noGrp="1"/>
          </p:cNvSpPr>
          <p:nvPr>
            <p:ph type="sldNum" sz="quarter" idx="12"/>
          </p:nvPr>
        </p:nvSpPr>
        <p:spPr/>
        <p:txBody>
          <a:bodyPr/>
          <a:lstStyle/>
          <a:p>
            <a:fld id="{6712F79E-9D0C-494C-A3B2-09AF771AE03F}" type="slidenum">
              <a:rPr lang="en-US" smtClean="0"/>
              <a:t>13</a:t>
            </a:fld>
            <a:endParaRPr lang="en-US"/>
          </a:p>
        </p:txBody>
      </p:sp>
      <p:pic>
        <p:nvPicPr>
          <p:cNvPr id="10" name="Picture 9" descr="benchmark_legend_vertical.pdf"/>
          <p:cNvPicPr>
            <a:picLocks noChangeAspect="1"/>
          </p:cNvPicPr>
          <p:nvPr/>
        </p:nvPicPr>
        <p:blipFill rotWithShape="1">
          <a:blip r:embed="rId3">
            <a:extLst>
              <a:ext uri="{28A0092B-C50C-407E-A947-70E740481C1C}">
                <a14:useLocalDpi xmlns:a14="http://schemas.microsoft.com/office/drawing/2010/main" val="0"/>
              </a:ext>
            </a:extLst>
          </a:blip>
          <a:srcRect l="33518" t="43202" r="27227" b="42505"/>
          <a:stretch/>
        </p:blipFill>
        <p:spPr>
          <a:xfrm>
            <a:off x="8458200" y="6934200"/>
            <a:ext cx="3557732" cy="1295400"/>
          </a:xfrm>
          <a:prstGeom prst="rect">
            <a:avLst/>
          </a:prstGeom>
        </p:spPr>
      </p:pic>
      <p:pic>
        <p:nvPicPr>
          <p:cNvPr id="11" name="Picture 10" descr="scaled-benchmarks-labels.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8200" y="1307592"/>
            <a:ext cx="5791200" cy="5791200"/>
          </a:xfrm>
          <a:prstGeom prst="rect">
            <a:avLst/>
          </a:prstGeom>
        </p:spPr>
      </p:pic>
      <p:sp>
        <p:nvSpPr>
          <p:cNvPr id="2" name="TextBox 1"/>
          <p:cNvSpPr txBox="1"/>
          <p:nvPr/>
        </p:nvSpPr>
        <p:spPr>
          <a:xfrm>
            <a:off x="9372600" y="2743200"/>
            <a:ext cx="3581400" cy="630942"/>
          </a:xfrm>
          <a:prstGeom prst="rect">
            <a:avLst/>
          </a:prstGeom>
          <a:noFill/>
        </p:spPr>
        <p:txBody>
          <a:bodyPr wrap="square" rtlCol="0">
            <a:spAutoFit/>
          </a:bodyPr>
          <a:lstStyle/>
          <a:p>
            <a:r>
              <a:rPr lang="en-US" sz="3500" b="1" dirty="0" smtClean="0">
                <a:solidFill>
                  <a:srgbClr val="FF0000"/>
                </a:solidFill>
              </a:rPr>
              <a:t>Vis algorithms??</a:t>
            </a:r>
            <a:endParaRPr lang="en-US" sz="3500" b="1" dirty="0">
              <a:solidFill>
                <a:srgbClr val="FF0000"/>
              </a:solidFill>
            </a:endParaRPr>
          </a:p>
        </p:txBody>
      </p:sp>
      <p:sp>
        <p:nvSpPr>
          <p:cNvPr id="14" name="TextBox 13"/>
          <p:cNvSpPr txBox="1"/>
          <p:nvPr/>
        </p:nvSpPr>
        <p:spPr>
          <a:xfrm>
            <a:off x="9372600" y="4191000"/>
            <a:ext cx="3581400" cy="630942"/>
          </a:xfrm>
          <a:prstGeom prst="rect">
            <a:avLst/>
          </a:prstGeom>
          <a:noFill/>
        </p:spPr>
        <p:txBody>
          <a:bodyPr wrap="square" rtlCol="0">
            <a:spAutoFit/>
          </a:bodyPr>
          <a:lstStyle/>
          <a:p>
            <a:r>
              <a:rPr lang="en-US" sz="3500" b="1" dirty="0" smtClean="0">
                <a:solidFill>
                  <a:srgbClr val="FF0000"/>
                </a:solidFill>
              </a:rPr>
              <a:t>Vis algorithms??</a:t>
            </a:r>
            <a:endParaRPr lang="en-US" sz="3500" b="1" dirty="0">
              <a:solidFill>
                <a:srgbClr val="FF0000"/>
              </a:solidFill>
            </a:endParaRPr>
          </a:p>
        </p:txBody>
      </p:sp>
    </p:spTree>
    <p:extLst>
      <p:ext uri="{BB962C8B-B14F-4D97-AF65-F5344CB8AC3E}">
        <p14:creationId xmlns:p14="http://schemas.microsoft.com/office/powerpoint/2010/main" val="3642245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up)">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Questions</a:t>
            </a:r>
            <a:endParaRPr lang="en-US" dirty="0"/>
          </a:p>
        </p:txBody>
      </p:sp>
      <p:sp>
        <p:nvSpPr>
          <p:cNvPr id="3" name="Content Placeholder 2"/>
          <p:cNvSpPr>
            <a:spLocks noGrp="1"/>
          </p:cNvSpPr>
          <p:nvPr>
            <p:ph idx="1"/>
          </p:nvPr>
        </p:nvSpPr>
        <p:spPr/>
        <p:txBody>
          <a:bodyPr>
            <a:normAutofit/>
          </a:bodyPr>
          <a:lstStyle/>
          <a:p>
            <a:r>
              <a:rPr lang="en-US" b="1" dirty="0" smtClean="0"/>
              <a:t>Data-intensity</a:t>
            </a:r>
            <a:r>
              <a:rPr lang="en-US" dirty="0" smtClean="0"/>
              <a:t>: If you reduce the clock frequency by X, does the runtime increase by X? or less?</a:t>
            </a:r>
          </a:p>
          <a:p>
            <a:r>
              <a:rPr lang="en-US" b="1" dirty="0" smtClean="0"/>
              <a:t>Energy proposition</a:t>
            </a:r>
            <a:r>
              <a:rPr lang="en-US" dirty="0" smtClean="0"/>
              <a:t>: If you are willing to run X% slower, you can save Y% in energy</a:t>
            </a:r>
          </a:p>
          <a:p>
            <a:r>
              <a:rPr lang="en-US" b="1" dirty="0" smtClean="0"/>
              <a:t>Power proposition</a:t>
            </a:r>
            <a:r>
              <a:rPr lang="en-US" dirty="0" smtClean="0"/>
              <a:t>: If you are willing to run X% slower, you can save Z% in power</a:t>
            </a:r>
          </a:p>
        </p:txBody>
      </p:sp>
      <p:sp>
        <p:nvSpPr>
          <p:cNvPr id="4" name="Slide Number Placeholder 3"/>
          <p:cNvSpPr>
            <a:spLocks noGrp="1"/>
          </p:cNvSpPr>
          <p:nvPr>
            <p:ph type="sldNum" sz="quarter" idx="12"/>
          </p:nvPr>
        </p:nvSpPr>
        <p:spPr/>
        <p:txBody>
          <a:bodyPr/>
          <a:lstStyle/>
          <a:p>
            <a:fld id="{6712F79E-9D0C-494C-A3B2-09AF771AE03F}" type="slidenum">
              <a:rPr lang="en-US" smtClean="0"/>
              <a:t>14</a:t>
            </a:fld>
            <a:endParaRPr lang="en-US"/>
          </a:p>
        </p:txBody>
      </p:sp>
    </p:spTree>
    <p:extLst>
      <p:ext uri="{BB962C8B-B14F-4D97-AF65-F5344CB8AC3E}">
        <p14:creationId xmlns:p14="http://schemas.microsoft.com/office/powerpoint/2010/main" val="35908880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Background</a:t>
            </a:r>
          </a:p>
          <a:p>
            <a:r>
              <a:rPr lang="en-US" dirty="0" smtClean="0"/>
              <a:t>Strategy &amp; Research Questions</a:t>
            </a:r>
          </a:p>
          <a:p>
            <a:r>
              <a:rPr lang="en-US" dirty="0" smtClean="0">
                <a:solidFill>
                  <a:srgbClr val="FF0000"/>
                </a:solidFill>
              </a:rPr>
              <a:t>Experimental Overview</a:t>
            </a:r>
          </a:p>
          <a:p>
            <a:r>
              <a:rPr lang="en-US" dirty="0" smtClean="0">
                <a:solidFill>
                  <a:srgbClr val="000000"/>
                </a:solidFill>
              </a:rPr>
              <a:t>Results</a:t>
            </a:r>
          </a:p>
          <a:p>
            <a:r>
              <a:rPr lang="en-US" dirty="0" smtClean="0"/>
              <a:t>Takeaways</a:t>
            </a:r>
          </a:p>
        </p:txBody>
      </p:sp>
      <p:sp>
        <p:nvSpPr>
          <p:cNvPr id="4" name="Slide Number Placeholder 3"/>
          <p:cNvSpPr>
            <a:spLocks noGrp="1"/>
          </p:cNvSpPr>
          <p:nvPr>
            <p:ph type="sldNum" sz="quarter" idx="12"/>
          </p:nvPr>
        </p:nvSpPr>
        <p:spPr/>
        <p:txBody>
          <a:bodyPr/>
          <a:lstStyle/>
          <a:p>
            <a:fld id="{6712F79E-9D0C-494C-A3B2-09AF771AE03F}" type="slidenum">
              <a:rPr lang="en-US" smtClean="0"/>
              <a:t>15</a:t>
            </a:fld>
            <a:endParaRPr lang="en-US"/>
          </a:p>
        </p:txBody>
      </p:sp>
    </p:spTree>
    <p:extLst>
      <p:ext uri="{BB962C8B-B14F-4D97-AF65-F5344CB8AC3E}">
        <p14:creationId xmlns:p14="http://schemas.microsoft.com/office/powerpoint/2010/main" val="320572822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Factors Studied</a:t>
            </a:r>
            <a:endParaRPr lang="en-US" dirty="0"/>
          </a:p>
        </p:txBody>
      </p:sp>
      <p:sp>
        <p:nvSpPr>
          <p:cNvPr id="3" name="Content Placeholder 2"/>
          <p:cNvSpPr>
            <a:spLocks noGrp="1"/>
          </p:cNvSpPr>
          <p:nvPr>
            <p:ph sz="half" idx="1"/>
          </p:nvPr>
        </p:nvSpPr>
        <p:spPr/>
        <p:txBody>
          <a:bodyPr/>
          <a:lstStyle/>
          <a:p>
            <a:pPr marL="742950" indent="-742950">
              <a:buFont typeface="+mj-lt"/>
              <a:buAutoNum type="arabicPeriod"/>
            </a:pPr>
            <a:r>
              <a:rPr lang="en-US" b="1" dirty="0" smtClean="0"/>
              <a:t>Hardware architecture</a:t>
            </a:r>
            <a:endParaRPr lang="en-US" b="1" dirty="0"/>
          </a:p>
          <a:p>
            <a:pPr lvl="1"/>
            <a:r>
              <a:rPr lang="en-US" b="1" dirty="0" smtClean="0"/>
              <a:t>2 options</a:t>
            </a:r>
          </a:p>
        </p:txBody>
      </p:sp>
      <p:sp>
        <p:nvSpPr>
          <p:cNvPr id="9" name="Content Placeholder 8"/>
          <p:cNvSpPr>
            <a:spLocks noGrp="1"/>
          </p:cNvSpPr>
          <p:nvPr>
            <p:ph sz="half" idx="2"/>
          </p:nvPr>
        </p:nvSpPr>
        <p:spPr/>
        <p:txBody>
          <a:bodyPr/>
          <a:lstStyle/>
          <a:p>
            <a:endParaRPr lang="en-US" dirty="0"/>
          </a:p>
        </p:txBody>
      </p:sp>
      <p:sp>
        <p:nvSpPr>
          <p:cNvPr id="4" name="Slide Number Placeholder 3"/>
          <p:cNvSpPr>
            <a:spLocks noGrp="1"/>
          </p:cNvSpPr>
          <p:nvPr>
            <p:ph type="sldNum" sz="quarter" idx="12"/>
          </p:nvPr>
        </p:nvSpPr>
        <p:spPr/>
        <p:txBody>
          <a:bodyPr/>
          <a:lstStyle/>
          <a:p>
            <a:fld id="{6712F79E-9D0C-494C-A3B2-09AF771AE03F}" type="slidenum">
              <a:rPr lang="en-US" smtClean="0"/>
              <a:t>16</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166936432"/>
              </p:ext>
            </p:extLst>
          </p:nvPr>
        </p:nvGraphicFramePr>
        <p:xfrm>
          <a:off x="6705600" y="1905000"/>
          <a:ext cx="7924800" cy="2743200"/>
        </p:xfrm>
        <a:graphic>
          <a:graphicData uri="http://schemas.openxmlformats.org/drawingml/2006/table">
            <a:tbl>
              <a:tblPr firstRow="1" bandRow="1">
                <a:tableStyleId>{5C22544A-7EE6-4342-B048-85BDC9FD1C3A}</a:tableStyleId>
              </a:tblPr>
              <a:tblGrid>
                <a:gridCol w="3962400"/>
                <a:gridCol w="3962400"/>
              </a:tblGrid>
              <a:tr h="370840">
                <a:tc>
                  <a:txBody>
                    <a:bodyPr/>
                    <a:lstStyle/>
                    <a:p>
                      <a:r>
                        <a:rPr lang="en-US" dirty="0" smtClean="0"/>
                        <a:t>CPU1</a:t>
                      </a:r>
                      <a:endParaRPr lang="en-US" dirty="0"/>
                    </a:p>
                  </a:txBody>
                  <a:tcPr/>
                </a:tc>
                <a:tc>
                  <a:txBody>
                    <a:bodyPr/>
                    <a:lstStyle/>
                    <a:p>
                      <a:r>
                        <a:rPr lang="en-US" dirty="0" smtClean="0"/>
                        <a:t>CPU2</a:t>
                      </a:r>
                      <a:endParaRPr lang="en-US" dirty="0"/>
                    </a:p>
                  </a:txBody>
                  <a:tcPr/>
                </a:tc>
              </a:tr>
              <a:tr h="370840">
                <a:tc>
                  <a:txBody>
                    <a:bodyPr/>
                    <a:lstStyle/>
                    <a:p>
                      <a:r>
                        <a:rPr lang="en-US" dirty="0" smtClean="0"/>
                        <a:t>Workstation:</a:t>
                      </a:r>
                      <a:r>
                        <a:rPr lang="en-US" baseline="0" dirty="0" smtClean="0"/>
                        <a:t> </a:t>
                      </a:r>
                      <a:r>
                        <a:rPr lang="en-US" dirty="0" smtClean="0"/>
                        <a:t>Intel i7</a:t>
                      </a:r>
                      <a:r>
                        <a:rPr lang="en-US" baseline="0" dirty="0" smtClean="0"/>
                        <a:t> 4770K (</a:t>
                      </a:r>
                      <a:r>
                        <a:rPr lang="en-US" baseline="0" dirty="0" err="1" smtClean="0"/>
                        <a:t>Haswell</a:t>
                      </a:r>
                      <a:r>
                        <a:rPr lang="en-US" baseline="0" dirty="0" smtClean="0"/>
                        <a:t>)</a:t>
                      </a:r>
                      <a:endParaRPr lang="en-US" dirty="0"/>
                    </a:p>
                  </a:txBody>
                  <a:tcPr/>
                </a:tc>
                <a:tc>
                  <a:txBody>
                    <a:bodyPr/>
                    <a:lstStyle/>
                    <a:p>
                      <a:r>
                        <a:rPr lang="en-US" dirty="0" smtClean="0"/>
                        <a:t>Supercomputer: NERSC’s Edison (Ivy Bridge)</a:t>
                      </a:r>
                      <a:endParaRPr lang="en-US" dirty="0"/>
                    </a:p>
                  </a:txBody>
                  <a:tcPr/>
                </a:tc>
              </a:tr>
              <a:tr h="370840">
                <a:tc>
                  <a:txBody>
                    <a:bodyPr/>
                    <a:lstStyle/>
                    <a:p>
                      <a:r>
                        <a:rPr lang="en-US" dirty="0" smtClean="0"/>
                        <a:t>4 HT</a:t>
                      </a:r>
                      <a:r>
                        <a:rPr lang="en-US" baseline="0" dirty="0" smtClean="0"/>
                        <a:t> cores @ 3.5 GHz</a:t>
                      </a:r>
                      <a:endParaRPr lang="en-US" dirty="0"/>
                    </a:p>
                  </a:txBody>
                  <a:tcPr/>
                </a:tc>
                <a:tc>
                  <a:txBody>
                    <a:bodyPr/>
                    <a:lstStyle/>
                    <a:p>
                      <a:r>
                        <a:rPr lang="en-US" dirty="0" smtClean="0"/>
                        <a:t>12 HT cores @</a:t>
                      </a:r>
                      <a:r>
                        <a:rPr lang="en-US" baseline="0" dirty="0" smtClean="0"/>
                        <a:t> 2.4 GHz</a:t>
                      </a:r>
                      <a:endParaRPr lang="en-US" dirty="0"/>
                    </a:p>
                  </a:txBody>
                  <a:tcPr/>
                </a:tc>
              </a:tr>
              <a:tr h="370840">
                <a:tc>
                  <a:txBody>
                    <a:bodyPr/>
                    <a:lstStyle/>
                    <a:p>
                      <a:r>
                        <a:rPr lang="en-US" dirty="0" smtClean="0"/>
                        <a:t>32 GB</a:t>
                      </a:r>
                      <a:r>
                        <a:rPr lang="en-US" baseline="0" dirty="0" smtClean="0"/>
                        <a:t> memory @ 1600 MHz</a:t>
                      </a:r>
                      <a:endParaRPr lang="en-US" dirty="0"/>
                    </a:p>
                  </a:txBody>
                  <a:tcPr/>
                </a:tc>
                <a:tc>
                  <a:txBody>
                    <a:bodyPr/>
                    <a:lstStyle/>
                    <a:p>
                      <a:r>
                        <a:rPr lang="en-US" dirty="0" smtClean="0"/>
                        <a:t>64 GB</a:t>
                      </a:r>
                      <a:r>
                        <a:rPr lang="en-US" baseline="0" dirty="0" smtClean="0"/>
                        <a:t> memory @ 1866 MHz</a:t>
                      </a:r>
                      <a:endParaRPr lang="en-US" dirty="0"/>
                    </a:p>
                  </a:txBody>
                  <a:tcPr/>
                </a:tc>
              </a:tr>
            </a:tbl>
          </a:graphicData>
        </a:graphic>
      </p:graphicFrame>
    </p:spTree>
    <p:extLst>
      <p:ext uri="{BB962C8B-B14F-4D97-AF65-F5344CB8AC3E}">
        <p14:creationId xmlns:p14="http://schemas.microsoft.com/office/powerpoint/2010/main" val="73788251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Factors Studied</a:t>
            </a:r>
            <a:endParaRPr lang="en-US" dirty="0"/>
          </a:p>
        </p:txBody>
      </p:sp>
      <p:sp>
        <p:nvSpPr>
          <p:cNvPr id="3" name="Content Placeholder 2"/>
          <p:cNvSpPr>
            <a:spLocks noGrp="1"/>
          </p:cNvSpPr>
          <p:nvPr>
            <p:ph sz="half" idx="1"/>
          </p:nvPr>
        </p:nvSpPr>
        <p:spPr/>
        <p:txBody>
          <a:bodyPr/>
          <a:lstStyle/>
          <a:p>
            <a:pPr marL="742950" indent="-742950">
              <a:buFont typeface="+mj-lt"/>
              <a:buAutoNum type="arabicPeriod"/>
            </a:pPr>
            <a:r>
              <a:rPr lang="en-US" dirty="0" smtClean="0"/>
              <a:t>Hardware architecture</a:t>
            </a:r>
          </a:p>
          <a:p>
            <a:pPr marL="742950" indent="-742950">
              <a:buFont typeface="+mj-lt"/>
              <a:buAutoNum type="arabicPeriod"/>
            </a:pPr>
            <a:r>
              <a:rPr lang="en-US" b="1" dirty="0" smtClean="0"/>
              <a:t>CPU clock frequency</a:t>
            </a:r>
            <a:endParaRPr lang="en-US" b="1" dirty="0"/>
          </a:p>
        </p:txBody>
      </p:sp>
      <p:sp>
        <p:nvSpPr>
          <p:cNvPr id="9" name="Content Placeholder 8"/>
          <p:cNvSpPr>
            <a:spLocks noGrp="1"/>
          </p:cNvSpPr>
          <p:nvPr>
            <p:ph sz="half" idx="2"/>
          </p:nvPr>
        </p:nvSpPr>
        <p:spPr/>
        <p:txBody>
          <a:bodyPr/>
          <a:lstStyle/>
          <a:p>
            <a:endParaRPr lang="en-US"/>
          </a:p>
        </p:txBody>
      </p:sp>
      <p:sp>
        <p:nvSpPr>
          <p:cNvPr id="4" name="Slide Number Placeholder 3"/>
          <p:cNvSpPr>
            <a:spLocks noGrp="1"/>
          </p:cNvSpPr>
          <p:nvPr>
            <p:ph type="sldNum" sz="quarter" idx="12"/>
          </p:nvPr>
        </p:nvSpPr>
        <p:spPr/>
        <p:txBody>
          <a:bodyPr/>
          <a:lstStyle/>
          <a:p>
            <a:fld id="{6712F79E-9D0C-494C-A3B2-09AF771AE03F}" type="slidenum">
              <a:rPr lang="en-US" smtClean="0"/>
              <a:t>17</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4258985075"/>
              </p:ext>
            </p:extLst>
          </p:nvPr>
        </p:nvGraphicFramePr>
        <p:xfrm>
          <a:off x="6705600" y="1905000"/>
          <a:ext cx="7924800" cy="4114800"/>
        </p:xfrm>
        <a:graphic>
          <a:graphicData uri="http://schemas.openxmlformats.org/drawingml/2006/table">
            <a:tbl>
              <a:tblPr firstRow="1" bandRow="1">
                <a:tableStyleId>{5C22544A-7EE6-4342-B048-85BDC9FD1C3A}</a:tableStyleId>
              </a:tblPr>
              <a:tblGrid>
                <a:gridCol w="3962400"/>
                <a:gridCol w="3962400"/>
              </a:tblGrid>
              <a:tr h="370840">
                <a:tc>
                  <a:txBody>
                    <a:bodyPr/>
                    <a:lstStyle/>
                    <a:p>
                      <a:r>
                        <a:rPr lang="en-US" dirty="0" smtClean="0"/>
                        <a:t>CPU1</a:t>
                      </a:r>
                      <a:endParaRPr lang="en-US" dirty="0"/>
                    </a:p>
                  </a:txBody>
                  <a:tcPr/>
                </a:tc>
                <a:tc>
                  <a:txBody>
                    <a:bodyPr/>
                    <a:lstStyle/>
                    <a:p>
                      <a:r>
                        <a:rPr lang="en-US" dirty="0" smtClean="0"/>
                        <a:t>CPU2</a:t>
                      </a:r>
                      <a:endParaRPr lang="en-US" dirty="0"/>
                    </a:p>
                  </a:txBody>
                  <a:tcPr/>
                </a:tc>
              </a:tr>
              <a:tr h="370840">
                <a:tc>
                  <a:txBody>
                    <a:bodyPr/>
                    <a:lstStyle/>
                    <a:p>
                      <a:r>
                        <a:rPr lang="en-US" dirty="0" smtClean="0"/>
                        <a:t>Workstation:</a:t>
                      </a:r>
                      <a:r>
                        <a:rPr lang="en-US" baseline="0" dirty="0" smtClean="0"/>
                        <a:t> </a:t>
                      </a:r>
                      <a:r>
                        <a:rPr lang="en-US" dirty="0" smtClean="0"/>
                        <a:t>Intel i7</a:t>
                      </a:r>
                      <a:r>
                        <a:rPr lang="en-US" baseline="0" dirty="0" smtClean="0"/>
                        <a:t> 4770K (</a:t>
                      </a:r>
                      <a:r>
                        <a:rPr lang="en-US" baseline="0" dirty="0" err="1" smtClean="0"/>
                        <a:t>Haswell</a:t>
                      </a:r>
                      <a:r>
                        <a:rPr lang="en-US" baseline="0" dirty="0" smtClean="0"/>
                        <a:t>)</a:t>
                      </a:r>
                      <a:endParaRPr lang="en-US" dirty="0"/>
                    </a:p>
                  </a:txBody>
                  <a:tcPr/>
                </a:tc>
                <a:tc>
                  <a:txBody>
                    <a:bodyPr/>
                    <a:lstStyle/>
                    <a:p>
                      <a:r>
                        <a:rPr lang="en-US" dirty="0" smtClean="0"/>
                        <a:t>Supercomputer: NERSC’s Edison (Ivy Bridge)</a:t>
                      </a:r>
                      <a:endParaRPr lang="en-US" dirty="0"/>
                    </a:p>
                  </a:txBody>
                  <a:tcPr/>
                </a:tc>
              </a:tr>
              <a:tr h="370840">
                <a:tc>
                  <a:txBody>
                    <a:bodyPr/>
                    <a:lstStyle/>
                    <a:p>
                      <a:r>
                        <a:rPr lang="en-US" dirty="0" smtClean="0"/>
                        <a:t>4 HT</a:t>
                      </a:r>
                      <a:r>
                        <a:rPr lang="en-US" baseline="0" dirty="0" smtClean="0"/>
                        <a:t> cores @ 3.5 GHz</a:t>
                      </a:r>
                      <a:endParaRPr lang="en-US" dirty="0"/>
                    </a:p>
                  </a:txBody>
                  <a:tcPr/>
                </a:tc>
                <a:tc>
                  <a:txBody>
                    <a:bodyPr/>
                    <a:lstStyle/>
                    <a:p>
                      <a:r>
                        <a:rPr lang="en-US" dirty="0" smtClean="0"/>
                        <a:t>12 HT cores @</a:t>
                      </a:r>
                      <a:r>
                        <a:rPr lang="en-US" baseline="0" dirty="0" smtClean="0"/>
                        <a:t> 2.4 GHz</a:t>
                      </a:r>
                      <a:endParaRPr lang="en-US" dirty="0"/>
                    </a:p>
                  </a:txBody>
                  <a:tcPr/>
                </a:tc>
              </a:tr>
              <a:tr h="370840">
                <a:tc>
                  <a:txBody>
                    <a:bodyPr/>
                    <a:lstStyle/>
                    <a:p>
                      <a:r>
                        <a:rPr lang="en-US" dirty="0" smtClean="0"/>
                        <a:t>32 GB</a:t>
                      </a:r>
                      <a:r>
                        <a:rPr lang="en-US" baseline="0" dirty="0" smtClean="0"/>
                        <a:t> memory @ 1600 MHz</a:t>
                      </a:r>
                      <a:endParaRPr lang="en-US" dirty="0"/>
                    </a:p>
                  </a:txBody>
                  <a:tcPr/>
                </a:tc>
                <a:tc>
                  <a:txBody>
                    <a:bodyPr/>
                    <a:lstStyle/>
                    <a:p>
                      <a:r>
                        <a:rPr lang="en-US" dirty="0" smtClean="0"/>
                        <a:t>64 GB</a:t>
                      </a:r>
                      <a:r>
                        <a:rPr lang="en-US" baseline="0" dirty="0" smtClean="0"/>
                        <a:t> memory @ 1866 MHz</a:t>
                      </a:r>
                      <a:endParaRPr lang="en-US" dirty="0"/>
                    </a:p>
                  </a:txBody>
                  <a:tcPr/>
                </a:tc>
              </a:tr>
              <a:tr h="370840">
                <a:tc>
                  <a:txBody>
                    <a:bodyPr/>
                    <a:lstStyle/>
                    <a:p>
                      <a:r>
                        <a:rPr lang="en-US" b="1" dirty="0" smtClean="0"/>
                        <a:t>11 frequency</a:t>
                      </a:r>
                      <a:r>
                        <a:rPr lang="en-US" b="1" baseline="0" dirty="0" smtClean="0"/>
                        <a:t> steps</a:t>
                      </a:r>
                      <a:endParaRPr lang="en-US" b="1" dirty="0"/>
                    </a:p>
                  </a:txBody>
                  <a:tcPr/>
                </a:tc>
                <a:tc>
                  <a:txBody>
                    <a:bodyPr/>
                    <a:lstStyle/>
                    <a:p>
                      <a:r>
                        <a:rPr lang="en-US" b="1" dirty="0" smtClean="0"/>
                        <a:t>7 frequency steps</a:t>
                      </a:r>
                      <a:endParaRPr lang="en-US" b="1" dirty="0"/>
                    </a:p>
                  </a:txBody>
                  <a:tcPr/>
                </a:tc>
              </a:tr>
              <a:tr h="370840">
                <a:tc>
                  <a:txBody>
                    <a:bodyPr/>
                    <a:lstStyle/>
                    <a:p>
                      <a:r>
                        <a:rPr lang="en-US" b="1" dirty="0" smtClean="0"/>
                        <a:t>Linux </a:t>
                      </a:r>
                      <a:r>
                        <a:rPr lang="en-US" b="1" dirty="0" err="1" smtClean="0"/>
                        <a:t>cpufreq-utils</a:t>
                      </a:r>
                      <a:r>
                        <a:rPr lang="en-US" b="1" dirty="0" smtClean="0"/>
                        <a:t> tool</a:t>
                      </a:r>
                    </a:p>
                    <a:p>
                      <a:endParaRPr lang="en-US" b="1" dirty="0"/>
                    </a:p>
                  </a:txBody>
                  <a:tcPr/>
                </a:tc>
                <a:tc>
                  <a:txBody>
                    <a:bodyPr/>
                    <a:lstStyle/>
                    <a:p>
                      <a:r>
                        <a:rPr lang="en-US" b="1" dirty="0" smtClean="0"/>
                        <a:t>ALPS </a:t>
                      </a:r>
                      <a:r>
                        <a:rPr lang="en-US" b="1" dirty="0" err="1" smtClean="0"/>
                        <a:t>aprun</a:t>
                      </a:r>
                      <a:r>
                        <a:rPr lang="en-US" b="1" dirty="0" smtClean="0"/>
                        <a:t> job launcher</a:t>
                      </a:r>
                      <a:endParaRPr lang="en-US" b="1" dirty="0"/>
                    </a:p>
                  </a:txBody>
                  <a:tcPr/>
                </a:tc>
              </a:tr>
            </a:tbl>
          </a:graphicData>
        </a:graphic>
      </p:graphicFrame>
    </p:spTree>
    <p:extLst>
      <p:ext uri="{BB962C8B-B14F-4D97-AF65-F5344CB8AC3E}">
        <p14:creationId xmlns:p14="http://schemas.microsoft.com/office/powerpoint/2010/main" val="37296285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Factors Studied</a:t>
            </a:r>
            <a:endParaRPr lang="en-US" dirty="0"/>
          </a:p>
        </p:txBody>
      </p:sp>
      <p:sp>
        <p:nvSpPr>
          <p:cNvPr id="3" name="Content Placeholder 2"/>
          <p:cNvSpPr>
            <a:spLocks noGrp="1"/>
          </p:cNvSpPr>
          <p:nvPr>
            <p:ph sz="half" idx="1"/>
          </p:nvPr>
        </p:nvSpPr>
        <p:spPr/>
        <p:txBody>
          <a:bodyPr/>
          <a:lstStyle/>
          <a:p>
            <a:pPr marL="742950" indent="-742950">
              <a:buFont typeface="+mj-lt"/>
              <a:buAutoNum type="arabicPeriod"/>
            </a:pPr>
            <a:r>
              <a:rPr lang="en-US" dirty="0" smtClean="0"/>
              <a:t>Hardware architecture</a:t>
            </a:r>
          </a:p>
          <a:p>
            <a:pPr marL="742950" indent="-742950">
              <a:buFont typeface="+mj-lt"/>
              <a:buAutoNum type="arabicPeriod"/>
            </a:pPr>
            <a:r>
              <a:rPr lang="en-US" dirty="0" smtClean="0"/>
              <a:t>CPU clock frequency</a:t>
            </a:r>
          </a:p>
          <a:p>
            <a:pPr marL="742950" indent="-742950">
              <a:buFont typeface="+mj-lt"/>
              <a:buAutoNum type="arabicPeriod"/>
            </a:pPr>
            <a:r>
              <a:rPr lang="en-US" b="1" dirty="0" smtClean="0"/>
              <a:t>Data set</a:t>
            </a:r>
          </a:p>
          <a:p>
            <a:pPr lvl="1"/>
            <a:r>
              <a:rPr lang="en-US" b="1" dirty="0" smtClean="0"/>
              <a:t>8 options</a:t>
            </a:r>
            <a:endParaRPr lang="en-US" b="1" dirty="0"/>
          </a:p>
        </p:txBody>
      </p:sp>
      <p:sp>
        <p:nvSpPr>
          <p:cNvPr id="9" name="Content Placeholder 8"/>
          <p:cNvSpPr>
            <a:spLocks noGrp="1"/>
          </p:cNvSpPr>
          <p:nvPr>
            <p:ph sz="half" idx="2"/>
          </p:nvPr>
        </p:nvSpPr>
        <p:spPr/>
        <p:txBody>
          <a:bodyPr/>
          <a:lstStyle/>
          <a:p>
            <a:endParaRPr lang="en-US"/>
          </a:p>
        </p:txBody>
      </p:sp>
      <p:sp>
        <p:nvSpPr>
          <p:cNvPr id="4" name="Slide Number Placeholder 3"/>
          <p:cNvSpPr>
            <a:spLocks noGrp="1"/>
          </p:cNvSpPr>
          <p:nvPr>
            <p:ph type="sldNum" sz="quarter" idx="12"/>
          </p:nvPr>
        </p:nvSpPr>
        <p:spPr/>
        <p:txBody>
          <a:bodyPr/>
          <a:lstStyle/>
          <a:p>
            <a:fld id="{6712F79E-9D0C-494C-A3B2-09AF771AE03F}" type="slidenum">
              <a:rPr lang="en-US" smtClean="0"/>
              <a:t>18</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2129939483"/>
              </p:ext>
            </p:extLst>
          </p:nvPr>
        </p:nvGraphicFramePr>
        <p:xfrm>
          <a:off x="6705600" y="1905000"/>
          <a:ext cx="7924800" cy="5608320"/>
        </p:xfrm>
        <a:graphic>
          <a:graphicData uri="http://schemas.openxmlformats.org/drawingml/2006/table">
            <a:tbl>
              <a:tblPr firstRow="1" bandRow="1">
                <a:tableStyleId>{5C22544A-7EE6-4342-B048-85BDC9FD1C3A}</a:tableStyleId>
              </a:tblPr>
              <a:tblGrid>
                <a:gridCol w="3962400"/>
                <a:gridCol w="3962400"/>
              </a:tblGrid>
              <a:tr h="370840">
                <a:tc>
                  <a:txBody>
                    <a:bodyPr/>
                    <a:lstStyle/>
                    <a:p>
                      <a:r>
                        <a:rPr lang="en-US" dirty="0" err="1" smtClean="0"/>
                        <a:t>Enzo</a:t>
                      </a:r>
                      <a:endParaRPr lang="en-US" dirty="0"/>
                    </a:p>
                  </a:txBody>
                  <a:tcPr/>
                </a:tc>
                <a:tc>
                  <a:txBody>
                    <a:bodyPr/>
                    <a:lstStyle/>
                    <a:p>
                      <a:r>
                        <a:rPr lang="en-US" dirty="0" smtClean="0"/>
                        <a:t>Nek5000</a:t>
                      </a:r>
                      <a:endParaRPr lang="en-US" dirty="0"/>
                    </a:p>
                  </a:txBody>
                  <a:tcPr/>
                </a:tc>
              </a:tr>
              <a:tr h="370840">
                <a:tc>
                  <a:txBody>
                    <a:bodyPr/>
                    <a:lstStyle/>
                    <a:p>
                      <a:r>
                        <a:rPr lang="en-US" dirty="0" smtClean="0"/>
                        <a:t>Cosmology</a:t>
                      </a:r>
                      <a:r>
                        <a:rPr lang="en-US" baseline="0" dirty="0" smtClean="0"/>
                        <a:t> simulation, structured, rectilinear grid to tetrahedrons</a:t>
                      </a:r>
                      <a:endParaRPr lang="en-US" dirty="0"/>
                    </a:p>
                  </a:txBody>
                  <a:tcPr/>
                </a:tc>
                <a:tc>
                  <a:txBody>
                    <a:bodyPr/>
                    <a:lstStyle/>
                    <a:p>
                      <a:r>
                        <a:rPr lang="en-US" dirty="0" smtClean="0"/>
                        <a:t>Thermal hydraulics simulation,</a:t>
                      </a:r>
                      <a:r>
                        <a:rPr lang="en-US" baseline="0" dirty="0" smtClean="0"/>
                        <a:t> unstructured, hexahedrons to tetrahedrons</a:t>
                      </a:r>
                      <a:endParaRPr lang="en-US" dirty="0"/>
                    </a:p>
                  </a:txBody>
                  <a:tcPr/>
                </a:tc>
              </a:tr>
              <a:tr h="370840">
                <a:tc>
                  <a:txBody>
                    <a:bodyPr/>
                    <a:lstStyle/>
                    <a:p>
                      <a:r>
                        <a:rPr lang="en-US" dirty="0" smtClean="0"/>
                        <a:t>Three</a:t>
                      </a:r>
                      <a:r>
                        <a:rPr lang="en-US" baseline="0" dirty="0" smtClean="0"/>
                        <a:t> data sets of varying sizes: </a:t>
                      </a:r>
                      <a:r>
                        <a:rPr lang="en-US" dirty="0" smtClean="0"/>
                        <a:t>Enzo-1M</a:t>
                      </a:r>
                      <a:r>
                        <a:rPr lang="en-US" baseline="0" dirty="0" smtClean="0"/>
                        <a:t>, Enzo-10M, Enzo-80M</a:t>
                      </a:r>
                      <a:endParaRPr lang="en-US" dirty="0"/>
                    </a:p>
                  </a:txBody>
                  <a:tcPr/>
                </a:tc>
                <a:tc>
                  <a:txBody>
                    <a:bodyPr/>
                    <a:lstStyle/>
                    <a:p>
                      <a:r>
                        <a:rPr lang="en-US" dirty="0" smtClean="0"/>
                        <a:t>Nek5000</a:t>
                      </a:r>
                      <a:endParaRPr lang="en-US" dirty="0"/>
                    </a:p>
                  </a:txBody>
                  <a:tcPr/>
                </a:tc>
              </a:tr>
              <a:tr h="370840">
                <a:tc>
                  <a:txBody>
                    <a:bodyPr/>
                    <a:lstStyle/>
                    <a:p>
                      <a:r>
                        <a:rPr lang="en-US" dirty="0" smtClean="0"/>
                        <a:t>Same as</a:t>
                      </a:r>
                      <a:r>
                        <a:rPr lang="en-US" baseline="0" dirty="0" smtClean="0"/>
                        <a:t> above, but increase data-intensity: </a:t>
                      </a:r>
                      <a:r>
                        <a:rPr lang="en-US" dirty="0" smtClean="0"/>
                        <a:t>REnzo-1M,</a:t>
                      </a:r>
                      <a:r>
                        <a:rPr lang="en-US" baseline="0" dirty="0" smtClean="0"/>
                        <a:t> </a:t>
                      </a:r>
                      <a:r>
                        <a:rPr lang="en-US" dirty="0" smtClean="0"/>
                        <a:t>REnzo-10M,</a:t>
                      </a:r>
                      <a:r>
                        <a:rPr lang="en-US" baseline="0" dirty="0" smtClean="0"/>
                        <a:t> </a:t>
                      </a:r>
                      <a:r>
                        <a:rPr lang="en-US" dirty="0" smtClean="0"/>
                        <a:t>REnzo-80M</a:t>
                      </a:r>
                    </a:p>
                  </a:txBody>
                  <a:tcPr/>
                </a:tc>
                <a:tc>
                  <a:txBody>
                    <a:bodyPr/>
                    <a:lstStyle/>
                    <a:p>
                      <a:r>
                        <a:rPr lang="en-US" dirty="0" smtClean="0"/>
                        <a:t>RNek5000</a:t>
                      </a:r>
                      <a:endParaRPr lang="en-US" dirty="0"/>
                    </a:p>
                  </a:txBody>
                  <a:tcPr/>
                </a:tc>
              </a:tr>
              <a:tr h="370840">
                <a:tc>
                  <a:txBody>
                    <a:bodyPr/>
                    <a:lstStyle/>
                    <a:p>
                      <a:pPr marL="0" marR="0" indent="0" algn="l" defTabSz="1306220" rtl="0" eaLnBrk="1" fontAlgn="auto" latinLnBrk="0" hangingPunct="1">
                        <a:lnSpc>
                          <a:spcPct val="100000"/>
                        </a:lnSpc>
                        <a:spcBef>
                          <a:spcPts val="0"/>
                        </a:spcBef>
                        <a:spcAft>
                          <a:spcPts val="0"/>
                        </a:spcAft>
                        <a:buClrTx/>
                        <a:buSzTx/>
                        <a:buFontTx/>
                        <a:buNone/>
                        <a:tabLst/>
                        <a:defRPr/>
                      </a:pPr>
                      <a:r>
                        <a:rPr lang="en-US" dirty="0" err="1" smtClean="0"/>
                        <a:t>Isoval</a:t>
                      </a:r>
                      <a:r>
                        <a:rPr lang="en-US" dirty="0" smtClean="0"/>
                        <a:t>:</a:t>
                      </a:r>
                      <a:r>
                        <a:rPr lang="en-US" baseline="0" dirty="0" smtClean="0"/>
                        <a:t> 170</a:t>
                      </a:r>
                      <a:endParaRPr lang="en-US" dirty="0" smtClean="0"/>
                    </a:p>
                  </a:txBody>
                  <a:tcPr/>
                </a:tc>
                <a:tc>
                  <a:txBody>
                    <a:bodyPr/>
                    <a:lstStyle/>
                    <a:p>
                      <a:r>
                        <a:rPr lang="en-US" dirty="0" err="1" smtClean="0"/>
                        <a:t>Isoval</a:t>
                      </a:r>
                      <a:r>
                        <a:rPr lang="en-US" dirty="0" smtClean="0"/>
                        <a:t>: 0.3</a:t>
                      </a:r>
                      <a:endParaRPr lang="en-US" dirty="0"/>
                    </a:p>
                  </a:txBody>
                  <a:tcPr/>
                </a:tc>
              </a:tr>
            </a:tbl>
          </a:graphicData>
        </a:graphic>
      </p:graphicFrame>
      <p:pic>
        <p:nvPicPr>
          <p:cNvPr id="6" name="Picture 5" descr="nek500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5200" y="4800600"/>
            <a:ext cx="3130786" cy="2971800"/>
          </a:xfrm>
          <a:prstGeom prst="rect">
            <a:avLst/>
          </a:prstGeom>
        </p:spPr>
      </p:pic>
      <p:pic>
        <p:nvPicPr>
          <p:cNvPr id="8" name="Picture 7" descr="enz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 y="4800600"/>
            <a:ext cx="3124199" cy="2965548"/>
          </a:xfrm>
          <a:prstGeom prst="rect">
            <a:avLst/>
          </a:prstGeom>
        </p:spPr>
      </p:pic>
      <p:sp>
        <p:nvSpPr>
          <p:cNvPr id="10" name="TextBox 9"/>
          <p:cNvSpPr txBox="1"/>
          <p:nvPr/>
        </p:nvSpPr>
        <p:spPr>
          <a:xfrm>
            <a:off x="304800" y="7711757"/>
            <a:ext cx="3127248" cy="492443"/>
          </a:xfrm>
          <a:prstGeom prst="rect">
            <a:avLst/>
          </a:prstGeom>
          <a:noFill/>
        </p:spPr>
        <p:txBody>
          <a:bodyPr wrap="square" rtlCol="0">
            <a:spAutoFit/>
          </a:bodyPr>
          <a:lstStyle/>
          <a:p>
            <a:pPr algn="ctr"/>
            <a:r>
              <a:rPr lang="en-US" dirty="0" err="1" smtClean="0"/>
              <a:t>Enzo</a:t>
            </a:r>
            <a:endParaRPr lang="en-US" dirty="0"/>
          </a:p>
        </p:txBody>
      </p:sp>
      <p:sp>
        <p:nvSpPr>
          <p:cNvPr id="11" name="TextBox 10"/>
          <p:cNvSpPr txBox="1"/>
          <p:nvPr/>
        </p:nvSpPr>
        <p:spPr>
          <a:xfrm>
            <a:off x="3425952" y="7737157"/>
            <a:ext cx="3127248" cy="492443"/>
          </a:xfrm>
          <a:prstGeom prst="rect">
            <a:avLst/>
          </a:prstGeom>
          <a:noFill/>
        </p:spPr>
        <p:txBody>
          <a:bodyPr wrap="square" rtlCol="0">
            <a:spAutoFit/>
          </a:bodyPr>
          <a:lstStyle/>
          <a:p>
            <a:pPr algn="ctr"/>
            <a:r>
              <a:rPr lang="en-US" dirty="0" smtClean="0"/>
              <a:t>Nek5000</a:t>
            </a:r>
            <a:endParaRPr lang="en-US" dirty="0"/>
          </a:p>
        </p:txBody>
      </p:sp>
    </p:spTree>
    <p:extLst>
      <p:ext uri="{BB962C8B-B14F-4D97-AF65-F5344CB8AC3E}">
        <p14:creationId xmlns:p14="http://schemas.microsoft.com/office/powerpoint/2010/main" val="140699202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normAutofit fontScale="85000" lnSpcReduction="10000"/>
          </a:bodyPr>
          <a:lstStyle/>
          <a:p>
            <a:r>
              <a:rPr lang="en-US" b="1" u="sng" dirty="0" smtClean="0"/>
              <a:t>Motivation</a:t>
            </a:r>
            <a:r>
              <a:rPr lang="en-US" dirty="0" smtClean="0"/>
              <a:t>: Power is becoming a leading design constraint in HPC</a:t>
            </a:r>
          </a:p>
          <a:p>
            <a:pPr lvl="1"/>
            <a:r>
              <a:rPr lang="en-US" sz="4200" b="1" u="sng" dirty="0" smtClean="0"/>
              <a:t>Goal</a:t>
            </a:r>
            <a:r>
              <a:rPr lang="en-US" sz="4200" dirty="0" smtClean="0"/>
              <a:t>: Save energy/power</a:t>
            </a:r>
            <a:endParaRPr lang="en-US" b="1" u="sng" dirty="0" smtClean="0"/>
          </a:p>
          <a:p>
            <a:r>
              <a:rPr lang="en-US" sz="5200" b="1" u="sng" dirty="0" smtClean="0"/>
              <a:t>Idea</a:t>
            </a:r>
            <a:r>
              <a:rPr lang="en-US" sz="5200" dirty="0" smtClean="0"/>
              <a:t>: Reduce CPU clock frequency</a:t>
            </a:r>
          </a:p>
          <a:p>
            <a:pPr lvl="1"/>
            <a:r>
              <a:rPr lang="en-US" dirty="0" smtClean="0"/>
              <a:t>This idea is well suited specifically for visualization</a:t>
            </a:r>
          </a:p>
          <a:p>
            <a:pPr lvl="2"/>
            <a:r>
              <a:rPr lang="en-US" dirty="0" smtClean="0"/>
              <a:t> visualization is data-intensive</a:t>
            </a:r>
          </a:p>
          <a:p>
            <a:pPr lvl="1"/>
            <a:r>
              <a:rPr lang="en-US" b="1" u="sng" dirty="0" smtClean="0"/>
              <a:t>Proposition for users</a:t>
            </a:r>
            <a:r>
              <a:rPr lang="en-US" dirty="0" smtClean="0"/>
              <a:t>: </a:t>
            </a:r>
            <a:r>
              <a:rPr lang="en-US" dirty="0"/>
              <a:t>Run </a:t>
            </a:r>
            <a:r>
              <a:rPr lang="en-US" b="1" u="sng" dirty="0"/>
              <a:t>X%</a:t>
            </a:r>
            <a:r>
              <a:rPr lang="en-US" dirty="0"/>
              <a:t> slower, </a:t>
            </a:r>
            <a:r>
              <a:rPr lang="en-US" dirty="0" smtClean="0"/>
              <a:t>save </a:t>
            </a:r>
            <a:r>
              <a:rPr lang="en-US" b="1" u="sng" dirty="0"/>
              <a:t>Y%</a:t>
            </a:r>
            <a:r>
              <a:rPr lang="en-US" dirty="0"/>
              <a:t> </a:t>
            </a:r>
            <a:r>
              <a:rPr lang="en-US" dirty="0" smtClean="0"/>
              <a:t>in energy</a:t>
            </a:r>
            <a:r>
              <a:rPr lang="en-US" dirty="0"/>
              <a:t>/</a:t>
            </a:r>
            <a:r>
              <a:rPr lang="en-US" dirty="0" smtClean="0"/>
              <a:t>power</a:t>
            </a:r>
            <a:endParaRPr lang="en-US" b="1" u="sng" dirty="0" smtClean="0"/>
          </a:p>
          <a:p>
            <a:r>
              <a:rPr lang="en-US" b="1" u="sng" dirty="0" smtClean="0"/>
              <a:t>Study</a:t>
            </a:r>
            <a:r>
              <a:rPr lang="en-US" dirty="0" smtClean="0"/>
              <a:t>: Consider a visualization algorithm (</a:t>
            </a:r>
            <a:r>
              <a:rPr lang="en-US" dirty="0" err="1" smtClean="0"/>
              <a:t>isosurfacing</a:t>
            </a:r>
            <a:r>
              <a:rPr lang="en-US" dirty="0" smtClean="0"/>
              <a:t>) and investigate which factors most affect X and Y</a:t>
            </a:r>
          </a:p>
        </p:txBody>
      </p:sp>
      <p:sp>
        <p:nvSpPr>
          <p:cNvPr id="4" name="Slide Number Placeholder 3"/>
          <p:cNvSpPr>
            <a:spLocks noGrp="1"/>
          </p:cNvSpPr>
          <p:nvPr>
            <p:ph type="sldNum" sz="quarter" idx="12"/>
          </p:nvPr>
        </p:nvSpPr>
        <p:spPr/>
        <p:txBody>
          <a:bodyPr/>
          <a:lstStyle/>
          <a:p>
            <a:fld id="{6712F79E-9D0C-494C-A3B2-09AF771AE03F}" type="slidenum">
              <a:rPr lang="en-US" smtClean="0"/>
              <a:t>1</a:t>
            </a:fld>
            <a:endParaRPr lang="en-US"/>
          </a:p>
        </p:txBody>
      </p:sp>
    </p:spTree>
    <p:extLst>
      <p:ext uri="{BB962C8B-B14F-4D97-AF65-F5344CB8AC3E}">
        <p14:creationId xmlns:p14="http://schemas.microsoft.com/office/powerpoint/2010/main" val="8908940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Factors Studied</a:t>
            </a:r>
            <a:endParaRPr lang="en-US" dirty="0"/>
          </a:p>
        </p:txBody>
      </p:sp>
      <p:sp>
        <p:nvSpPr>
          <p:cNvPr id="3" name="Content Placeholder 2"/>
          <p:cNvSpPr>
            <a:spLocks noGrp="1"/>
          </p:cNvSpPr>
          <p:nvPr>
            <p:ph sz="half" idx="1"/>
          </p:nvPr>
        </p:nvSpPr>
        <p:spPr/>
        <p:txBody>
          <a:bodyPr>
            <a:normAutofit lnSpcReduction="10000"/>
          </a:bodyPr>
          <a:lstStyle/>
          <a:p>
            <a:pPr marL="742950" indent="-742950">
              <a:buFont typeface="+mj-lt"/>
              <a:buAutoNum type="arabicPeriod"/>
            </a:pPr>
            <a:r>
              <a:rPr lang="en-US" dirty="0" smtClean="0"/>
              <a:t>Hardware architecture</a:t>
            </a:r>
          </a:p>
          <a:p>
            <a:pPr marL="742950" indent="-742950">
              <a:buFont typeface="+mj-lt"/>
              <a:buAutoNum type="arabicPeriod"/>
            </a:pPr>
            <a:r>
              <a:rPr lang="en-US" dirty="0" smtClean="0"/>
              <a:t>CPU clock frequency</a:t>
            </a:r>
          </a:p>
          <a:p>
            <a:pPr marL="742950" indent="-742950">
              <a:buFont typeface="+mj-lt"/>
              <a:buAutoNum type="arabicPeriod"/>
            </a:pPr>
            <a:r>
              <a:rPr lang="en-US" dirty="0" smtClean="0"/>
              <a:t>Data set</a:t>
            </a:r>
          </a:p>
          <a:p>
            <a:pPr marL="742950" indent="-742950">
              <a:buFont typeface="+mj-lt"/>
              <a:buAutoNum type="arabicPeriod"/>
            </a:pPr>
            <a:r>
              <a:rPr lang="en-US" b="1" dirty="0" smtClean="0"/>
              <a:t>Parallel programming model</a:t>
            </a:r>
          </a:p>
          <a:p>
            <a:pPr lvl="1"/>
            <a:r>
              <a:rPr lang="en-US" b="1" dirty="0" smtClean="0"/>
              <a:t>2 options</a:t>
            </a:r>
          </a:p>
          <a:p>
            <a:pPr marL="742950" indent="-742950">
              <a:buFont typeface="+mj-lt"/>
              <a:buAutoNum type="arabicPeriod"/>
            </a:pPr>
            <a:r>
              <a:rPr lang="en-US" b="1" dirty="0" smtClean="0"/>
              <a:t>Concurrency</a:t>
            </a:r>
          </a:p>
          <a:p>
            <a:pPr lvl="1"/>
            <a:r>
              <a:rPr lang="en-US" b="1" dirty="0" smtClean="0"/>
              <a:t>4 options</a:t>
            </a:r>
          </a:p>
        </p:txBody>
      </p:sp>
      <p:sp>
        <p:nvSpPr>
          <p:cNvPr id="9" name="Content Placeholder 8"/>
          <p:cNvSpPr>
            <a:spLocks noGrp="1"/>
          </p:cNvSpPr>
          <p:nvPr>
            <p:ph sz="half" idx="2"/>
          </p:nvPr>
        </p:nvSpPr>
        <p:spPr/>
        <p:txBody>
          <a:bodyPr>
            <a:normAutofit lnSpcReduction="10000"/>
          </a:bodyPr>
          <a:lstStyle/>
          <a:p>
            <a:r>
              <a:rPr lang="en-US" b="1" dirty="0" err="1" smtClean="0"/>
              <a:t>OpenMP</a:t>
            </a:r>
            <a:r>
              <a:rPr lang="en-US" dirty="0" smtClean="0"/>
              <a:t>: Cores operate on a common data set, enabling opportunity for cache coordination</a:t>
            </a:r>
          </a:p>
          <a:p>
            <a:r>
              <a:rPr lang="en-US" b="1" dirty="0" smtClean="0"/>
              <a:t>MPI</a:t>
            </a:r>
            <a:r>
              <a:rPr lang="en-US" dirty="0" smtClean="0"/>
              <a:t>: Each core operates on a local copy of the data set, leading to uncoordinated cache accesses</a:t>
            </a:r>
            <a:endParaRPr lang="en-US" dirty="0"/>
          </a:p>
        </p:txBody>
      </p:sp>
      <p:sp>
        <p:nvSpPr>
          <p:cNvPr id="4" name="Slide Number Placeholder 3"/>
          <p:cNvSpPr>
            <a:spLocks noGrp="1"/>
          </p:cNvSpPr>
          <p:nvPr>
            <p:ph type="sldNum" sz="quarter" idx="12"/>
          </p:nvPr>
        </p:nvSpPr>
        <p:spPr/>
        <p:txBody>
          <a:bodyPr/>
          <a:lstStyle/>
          <a:p>
            <a:fld id="{6712F79E-9D0C-494C-A3B2-09AF771AE03F}" type="slidenum">
              <a:rPr lang="en-US" smtClean="0"/>
              <a:t>19</a:t>
            </a:fld>
            <a:endParaRPr lang="en-US"/>
          </a:p>
        </p:txBody>
      </p:sp>
    </p:spTree>
    <p:extLst>
      <p:ext uri="{BB962C8B-B14F-4D97-AF65-F5344CB8AC3E}">
        <p14:creationId xmlns:p14="http://schemas.microsoft.com/office/powerpoint/2010/main" val="420608812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Factors Studied</a:t>
            </a:r>
            <a:endParaRPr lang="en-US" dirty="0"/>
          </a:p>
        </p:txBody>
      </p:sp>
      <p:sp>
        <p:nvSpPr>
          <p:cNvPr id="3" name="Content Placeholder 2"/>
          <p:cNvSpPr>
            <a:spLocks noGrp="1"/>
          </p:cNvSpPr>
          <p:nvPr>
            <p:ph sz="half" idx="1"/>
          </p:nvPr>
        </p:nvSpPr>
        <p:spPr/>
        <p:txBody>
          <a:bodyPr>
            <a:normAutofit fontScale="92500" lnSpcReduction="20000"/>
          </a:bodyPr>
          <a:lstStyle/>
          <a:p>
            <a:pPr marL="742950" indent="-742950">
              <a:buFont typeface="+mj-lt"/>
              <a:buAutoNum type="arabicPeriod"/>
            </a:pPr>
            <a:r>
              <a:rPr lang="en-US" dirty="0" smtClean="0"/>
              <a:t>Hardware architecture</a:t>
            </a:r>
          </a:p>
          <a:p>
            <a:pPr marL="742950" indent="-742950">
              <a:buFont typeface="+mj-lt"/>
              <a:buAutoNum type="arabicPeriod"/>
            </a:pPr>
            <a:r>
              <a:rPr lang="en-US" dirty="0" smtClean="0"/>
              <a:t>CPU clock frequency</a:t>
            </a:r>
          </a:p>
          <a:p>
            <a:pPr marL="742950" indent="-742950">
              <a:buFont typeface="+mj-lt"/>
              <a:buAutoNum type="arabicPeriod"/>
            </a:pPr>
            <a:r>
              <a:rPr lang="en-US" dirty="0" smtClean="0"/>
              <a:t>Data set</a:t>
            </a:r>
          </a:p>
          <a:p>
            <a:pPr marL="742950" indent="-742950">
              <a:buFont typeface="+mj-lt"/>
              <a:buAutoNum type="arabicPeriod"/>
            </a:pPr>
            <a:r>
              <a:rPr lang="en-US" dirty="0" smtClean="0"/>
              <a:t>Parallel programming model</a:t>
            </a:r>
          </a:p>
          <a:p>
            <a:pPr marL="742950" indent="-742950">
              <a:buFont typeface="+mj-lt"/>
              <a:buAutoNum type="arabicPeriod"/>
            </a:pPr>
            <a:r>
              <a:rPr lang="en-US" dirty="0" smtClean="0"/>
              <a:t>Concurrency</a:t>
            </a:r>
            <a:endParaRPr lang="en-US" dirty="0"/>
          </a:p>
          <a:p>
            <a:pPr marL="742950" indent="-742950">
              <a:buFont typeface="+mj-lt"/>
              <a:buAutoNum type="arabicPeriod"/>
            </a:pPr>
            <a:r>
              <a:rPr lang="en-US" b="1" dirty="0" err="1" smtClean="0"/>
              <a:t>Isosurface</a:t>
            </a:r>
            <a:r>
              <a:rPr lang="en-US" b="1" dirty="0" smtClean="0"/>
              <a:t> implementation</a:t>
            </a:r>
          </a:p>
          <a:p>
            <a:pPr lvl="1"/>
            <a:r>
              <a:rPr lang="en-US" b="1" dirty="0" smtClean="0"/>
              <a:t>2 options</a:t>
            </a:r>
          </a:p>
        </p:txBody>
      </p:sp>
      <p:sp>
        <p:nvSpPr>
          <p:cNvPr id="9" name="Content Placeholder 8"/>
          <p:cNvSpPr>
            <a:spLocks noGrp="1"/>
          </p:cNvSpPr>
          <p:nvPr>
            <p:ph sz="half" idx="2"/>
          </p:nvPr>
        </p:nvSpPr>
        <p:spPr/>
        <p:txBody>
          <a:bodyPr>
            <a:normAutofit fontScale="92500" lnSpcReduction="20000"/>
          </a:bodyPr>
          <a:lstStyle/>
          <a:p>
            <a:r>
              <a:rPr lang="en-US" b="1" dirty="0" smtClean="0"/>
              <a:t>Baseline</a:t>
            </a:r>
            <a:r>
              <a:rPr lang="en-US" dirty="0" smtClean="0"/>
              <a:t>: Our own implementation that only performs </a:t>
            </a:r>
            <a:r>
              <a:rPr lang="en-US" dirty="0" err="1" smtClean="0"/>
              <a:t>isosurfacing</a:t>
            </a:r>
            <a:r>
              <a:rPr lang="en-US" dirty="0" smtClean="0"/>
              <a:t> on tetrahedrons using linear interpolation.</a:t>
            </a:r>
          </a:p>
          <a:p>
            <a:r>
              <a:rPr lang="en-US" b="1" dirty="0" smtClean="0"/>
              <a:t>General</a:t>
            </a:r>
            <a:r>
              <a:rPr lang="en-US" dirty="0" smtClean="0"/>
              <a:t>: Implemented using VTK, specifically </a:t>
            </a:r>
            <a:r>
              <a:rPr lang="en-US" dirty="0" err="1" smtClean="0"/>
              <a:t>vtkContourFilter</a:t>
            </a:r>
            <a:r>
              <a:rPr lang="en-US" dirty="0" smtClean="0"/>
              <a:t>. Algorithm performs </a:t>
            </a:r>
            <a:r>
              <a:rPr lang="en-US" dirty="0" err="1" smtClean="0"/>
              <a:t>isosurfacing</a:t>
            </a:r>
            <a:r>
              <a:rPr lang="en-US" dirty="0" smtClean="0"/>
              <a:t> in a general way (many cell types, higher order elements, etc.).</a:t>
            </a:r>
            <a:endParaRPr lang="en-US" dirty="0"/>
          </a:p>
        </p:txBody>
      </p:sp>
      <p:sp>
        <p:nvSpPr>
          <p:cNvPr id="4" name="Slide Number Placeholder 3"/>
          <p:cNvSpPr>
            <a:spLocks noGrp="1"/>
          </p:cNvSpPr>
          <p:nvPr>
            <p:ph type="sldNum" sz="quarter" idx="12"/>
          </p:nvPr>
        </p:nvSpPr>
        <p:spPr/>
        <p:txBody>
          <a:bodyPr/>
          <a:lstStyle/>
          <a:p>
            <a:fld id="{6712F79E-9D0C-494C-A3B2-09AF771AE03F}" type="slidenum">
              <a:rPr lang="en-US" smtClean="0"/>
              <a:t>20</a:t>
            </a:fld>
            <a:endParaRPr lang="en-US"/>
          </a:p>
        </p:txBody>
      </p:sp>
    </p:spTree>
    <p:extLst>
      <p:ext uri="{BB962C8B-B14F-4D97-AF65-F5344CB8AC3E}">
        <p14:creationId xmlns:p14="http://schemas.microsoft.com/office/powerpoint/2010/main" val="53807726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a:t>
            </a:r>
            <a:endParaRPr lang="en-US" dirty="0"/>
          </a:p>
        </p:txBody>
      </p:sp>
      <p:sp>
        <p:nvSpPr>
          <p:cNvPr id="3" name="Content Placeholder 2"/>
          <p:cNvSpPr>
            <a:spLocks noGrp="1"/>
          </p:cNvSpPr>
          <p:nvPr>
            <p:ph sz="half" idx="1"/>
          </p:nvPr>
        </p:nvSpPr>
        <p:spPr/>
        <p:txBody>
          <a:bodyPr>
            <a:normAutofit fontScale="92500"/>
          </a:bodyPr>
          <a:lstStyle/>
          <a:p>
            <a:pPr marL="0" indent="0">
              <a:buNone/>
            </a:pPr>
            <a:r>
              <a:rPr lang="en-US" dirty="0" smtClean="0"/>
              <a:t>Factors Studied</a:t>
            </a:r>
          </a:p>
          <a:p>
            <a:pPr marL="742950" indent="-742950">
              <a:buFont typeface="+mj-lt"/>
              <a:buAutoNum type="arabicPeriod"/>
            </a:pPr>
            <a:r>
              <a:rPr lang="en-US" dirty="0" smtClean="0"/>
              <a:t>Hardware architecture</a:t>
            </a:r>
          </a:p>
          <a:p>
            <a:pPr marL="742950" indent="-742950">
              <a:buFont typeface="+mj-lt"/>
              <a:buAutoNum type="arabicPeriod"/>
            </a:pPr>
            <a:r>
              <a:rPr lang="en-US" dirty="0" smtClean="0"/>
              <a:t>CPU clock frequency</a:t>
            </a:r>
          </a:p>
          <a:p>
            <a:pPr marL="742950" indent="-742950">
              <a:buFont typeface="+mj-lt"/>
              <a:buAutoNum type="arabicPeriod"/>
            </a:pPr>
            <a:r>
              <a:rPr lang="en-US" dirty="0" smtClean="0"/>
              <a:t>Data set</a:t>
            </a:r>
          </a:p>
          <a:p>
            <a:pPr marL="742950" indent="-742950">
              <a:buFont typeface="+mj-lt"/>
              <a:buAutoNum type="arabicPeriod"/>
            </a:pPr>
            <a:r>
              <a:rPr lang="en-US" dirty="0" smtClean="0"/>
              <a:t>Parallel programming model</a:t>
            </a:r>
          </a:p>
          <a:p>
            <a:pPr marL="742950" indent="-742950">
              <a:buFont typeface="+mj-lt"/>
              <a:buAutoNum type="arabicPeriod"/>
            </a:pPr>
            <a:r>
              <a:rPr lang="en-US" dirty="0" smtClean="0"/>
              <a:t>Concurrency</a:t>
            </a:r>
            <a:endParaRPr lang="en-US" dirty="0"/>
          </a:p>
          <a:p>
            <a:pPr marL="742950" indent="-742950">
              <a:buFont typeface="+mj-lt"/>
              <a:buAutoNum type="arabicPeriod"/>
            </a:pPr>
            <a:r>
              <a:rPr lang="en-US" dirty="0" err="1" smtClean="0"/>
              <a:t>Isosurface</a:t>
            </a:r>
            <a:r>
              <a:rPr lang="en-US" dirty="0" smtClean="0"/>
              <a:t> implementation</a:t>
            </a:r>
          </a:p>
        </p:txBody>
      </p:sp>
      <p:sp>
        <p:nvSpPr>
          <p:cNvPr id="9" name="Content Placeholder 8"/>
          <p:cNvSpPr>
            <a:spLocks noGrp="1"/>
          </p:cNvSpPr>
          <p:nvPr>
            <p:ph sz="half" idx="2"/>
          </p:nvPr>
        </p:nvSpPr>
        <p:spPr/>
        <p:txBody>
          <a:bodyPr>
            <a:normAutofit fontScale="92500"/>
          </a:bodyPr>
          <a:lstStyle/>
          <a:p>
            <a:r>
              <a:rPr lang="en-US" dirty="0" smtClean="0"/>
              <a:t>Study conducted in 6 phases</a:t>
            </a:r>
          </a:p>
          <a:p>
            <a:r>
              <a:rPr lang="en-US" dirty="0" smtClean="0"/>
              <a:t>Phase 1: Vary clock frequency on Baseline Implementation, 1 data set, </a:t>
            </a:r>
            <a:r>
              <a:rPr lang="en-US" dirty="0" err="1" smtClean="0"/>
              <a:t>OpenMP</a:t>
            </a:r>
            <a:r>
              <a:rPr lang="en-US" dirty="0" smtClean="0"/>
              <a:t>, max concurrency on </a:t>
            </a:r>
            <a:r>
              <a:rPr lang="en-US" dirty="0"/>
              <a:t>w</a:t>
            </a:r>
            <a:r>
              <a:rPr lang="en-US" dirty="0" smtClean="0"/>
              <a:t>orkstation</a:t>
            </a:r>
          </a:p>
          <a:p>
            <a:r>
              <a:rPr lang="en-US" dirty="0" smtClean="0"/>
              <a:t>Each phase varies 1 factor  to investigate effects</a:t>
            </a:r>
            <a:endParaRPr lang="en-US" dirty="0"/>
          </a:p>
        </p:txBody>
      </p:sp>
      <p:sp>
        <p:nvSpPr>
          <p:cNvPr id="4" name="Slide Number Placeholder 3"/>
          <p:cNvSpPr>
            <a:spLocks noGrp="1"/>
          </p:cNvSpPr>
          <p:nvPr>
            <p:ph type="sldNum" sz="quarter" idx="12"/>
          </p:nvPr>
        </p:nvSpPr>
        <p:spPr/>
        <p:txBody>
          <a:bodyPr/>
          <a:lstStyle/>
          <a:p>
            <a:fld id="{6712F79E-9D0C-494C-A3B2-09AF771AE03F}" type="slidenum">
              <a:rPr lang="en-US" smtClean="0"/>
              <a:t>21</a:t>
            </a:fld>
            <a:endParaRPr lang="en-US"/>
          </a:p>
        </p:txBody>
      </p:sp>
    </p:spTree>
    <p:extLst>
      <p:ext uri="{BB962C8B-B14F-4D97-AF65-F5344CB8AC3E}">
        <p14:creationId xmlns:p14="http://schemas.microsoft.com/office/powerpoint/2010/main" val="59775590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Background</a:t>
            </a:r>
          </a:p>
          <a:p>
            <a:r>
              <a:rPr lang="en-US" dirty="0" smtClean="0"/>
              <a:t>Strategy &amp; Research Questions</a:t>
            </a:r>
          </a:p>
          <a:p>
            <a:r>
              <a:rPr lang="en-US" dirty="0" smtClean="0"/>
              <a:t>Experimental Overview</a:t>
            </a:r>
          </a:p>
          <a:p>
            <a:r>
              <a:rPr lang="en-US" dirty="0" smtClean="0">
                <a:solidFill>
                  <a:srgbClr val="FF0000"/>
                </a:solidFill>
              </a:rPr>
              <a:t>Results</a:t>
            </a:r>
          </a:p>
          <a:p>
            <a:r>
              <a:rPr lang="en-US" dirty="0" smtClean="0"/>
              <a:t>Takeaways</a:t>
            </a:r>
          </a:p>
        </p:txBody>
      </p:sp>
      <p:sp>
        <p:nvSpPr>
          <p:cNvPr id="4" name="Slide Number Placeholder 3"/>
          <p:cNvSpPr>
            <a:spLocks noGrp="1"/>
          </p:cNvSpPr>
          <p:nvPr>
            <p:ph type="sldNum" sz="quarter" idx="12"/>
          </p:nvPr>
        </p:nvSpPr>
        <p:spPr/>
        <p:txBody>
          <a:bodyPr/>
          <a:lstStyle/>
          <a:p>
            <a:fld id="{6712F79E-9D0C-494C-A3B2-09AF771AE03F}" type="slidenum">
              <a:rPr lang="en-US" smtClean="0"/>
              <a:t>22</a:t>
            </a:fld>
            <a:endParaRPr lang="en-US"/>
          </a:p>
        </p:txBody>
      </p:sp>
    </p:spTree>
    <p:extLst>
      <p:ext uri="{BB962C8B-B14F-4D97-AF65-F5344CB8AC3E}">
        <p14:creationId xmlns:p14="http://schemas.microsoft.com/office/powerpoint/2010/main" val="320572822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Notations &amp; Relationships</a:t>
            </a:r>
            <a:endParaRPr lang="en-US" dirty="0"/>
          </a:p>
        </p:txBody>
      </p:sp>
      <p:sp>
        <p:nvSpPr>
          <p:cNvPr id="6" name="Content Placeholder 5"/>
          <p:cNvSpPr>
            <a:spLocks noGrp="1"/>
          </p:cNvSpPr>
          <p:nvPr>
            <p:ph sz="half" idx="1"/>
          </p:nvPr>
        </p:nvSpPr>
        <p:spPr/>
        <p:txBody>
          <a:bodyPr>
            <a:normAutofit fontScale="77500" lnSpcReduction="20000"/>
          </a:bodyPr>
          <a:lstStyle/>
          <a:p>
            <a:r>
              <a:rPr lang="en-US" dirty="0" smtClean="0"/>
              <a:t>Clock frequency:</a:t>
            </a:r>
          </a:p>
          <a:p>
            <a:pPr lvl="1"/>
            <a:r>
              <a:rPr lang="en-US" dirty="0" smtClean="0"/>
              <a:t>F</a:t>
            </a:r>
            <a:r>
              <a:rPr lang="en-US" baseline="-25000" dirty="0" smtClean="0"/>
              <a:t>D </a:t>
            </a:r>
            <a:r>
              <a:rPr lang="en-US" dirty="0" smtClean="0"/>
              <a:t>= nominal frequency</a:t>
            </a:r>
          </a:p>
          <a:p>
            <a:pPr lvl="1"/>
            <a:r>
              <a:rPr lang="en-US" dirty="0" smtClean="0"/>
              <a:t>F</a:t>
            </a:r>
            <a:r>
              <a:rPr lang="en-US" baseline="-25000" dirty="0"/>
              <a:t>R</a:t>
            </a:r>
            <a:r>
              <a:rPr lang="en-US" dirty="0" smtClean="0"/>
              <a:t> = reduced frequency</a:t>
            </a:r>
          </a:p>
          <a:p>
            <a:r>
              <a:rPr lang="en-US" dirty="0"/>
              <a:t>For a given </a:t>
            </a:r>
            <a:r>
              <a:rPr lang="en-US" dirty="0" smtClean="0"/>
              <a:t>application,</a:t>
            </a:r>
            <a:endParaRPr lang="en-US" dirty="0"/>
          </a:p>
          <a:p>
            <a:pPr lvl="1"/>
            <a:r>
              <a:rPr lang="en-US" dirty="0"/>
              <a:t>Runtime:</a:t>
            </a:r>
          </a:p>
          <a:p>
            <a:pPr lvl="2"/>
            <a:r>
              <a:rPr lang="en-US" dirty="0"/>
              <a:t>T</a:t>
            </a:r>
            <a:r>
              <a:rPr lang="en-US" baseline="-25000" dirty="0"/>
              <a:t>D </a:t>
            </a:r>
            <a:r>
              <a:rPr lang="en-US" dirty="0"/>
              <a:t>= time taken at frequency F</a:t>
            </a:r>
            <a:r>
              <a:rPr lang="en-US" baseline="-25000" dirty="0"/>
              <a:t>D</a:t>
            </a:r>
            <a:endParaRPr lang="en-US" dirty="0"/>
          </a:p>
          <a:p>
            <a:pPr lvl="2"/>
            <a:r>
              <a:rPr lang="en-US" dirty="0"/>
              <a:t>T</a:t>
            </a:r>
            <a:r>
              <a:rPr lang="en-US" baseline="-25000" dirty="0"/>
              <a:t>R</a:t>
            </a:r>
            <a:r>
              <a:rPr lang="en-US" dirty="0"/>
              <a:t> = time taken at frequency F</a:t>
            </a:r>
            <a:r>
              <a:rPr lang="en-US" baseline="-25000" dirty="0"/>
              <a:t>R</a:t>
            </a:r>
            <a:endParaRPr lang="en-US" dirty="0"/>
          </a:p>
          <a:p>
            <a:pPr lvl="1"/>
            <a:r>
              <a:rPr lang="en-US" dirty="0"/>
              <a:t>Energy:</a:t>
            </a:r>
          </a:p>
          <a:p>
            <a:pPr lvl="2"/>
            <a:r>
              <a:rPr lang="en-US" dirty="0"/>
              <a:t>E</a:t>
            </a:r>
            <a:r>
              <a:rPr lang="en-US" baseline="-25000" dirty="0"/>
              <a:t>D </a:t>
            </a:r>
            <a:r>
              <a:rPr lang="en-US" dirty="0"/>
              <a:t>= energy used at frequency F</a:t>
            </a:r>
            <a:r>
              <a:rPr lang="en-US" baseline="-25000" dirty="0"/>
              <a:t>D</a:t>
            </a:r>
            <a:endParaRPr lang="en-US" dirty="0"/>
          </a:p>
          <a:p>
            <a:pPr lvl="2"/>
            <a:r>
              <a:rPr lang="en-US" dirty="0"/>
              <a:t>E</a:t>
            </a:r>
            <a:r>
              <a:rPr lang="en-US" baseline="-25000" dirty="0"/>
              <a:t>R</a:t>
            </a:r>
            <a:r>
              <a:rPr lang="en-US" dirty="0"/>
              <a:t> = energy used at frequency F</a:t>
            </a:r>
            <a:r>
              <a:rPr lang="en-US" baseline="-25000" dirty="0"/>
              <a:t>R</a:t>
            </a:r>
            <a:endParaRPr lang="en-US" dirty="0"/>
          </a:p>
          <a:p>
            <a:pPr lvl="1"/>
            <a:r>
              <a:rPr lang="en-US" dirty="0"/>
              <a:t>Power:</a:t>
            </a:r>
          </a:p>
          <a:p>
            <a:pPr lvl="2"/>
            <a:r>
              <a:rPr lang="en-US" dirty="0"/>
              <a:t>P</a:t>
            </a:r>
            <a:r>
              <a:rPr lang="en-US" baseline="-25000" dirty="0"/>
              <a:t>D </a:t>
            </a:r>
            <a:r>
              <a:rPr lang="en-US" dirty="0"/>
              <a:t>= power used at frequency F</a:t>
            </a:r>
            <a:r>
              <a:rPr lang="en-US" baseline="-25000" dirty="0"/>
              <a:t>D</a:t>
            </a:r>
            <a:endParaRPr lang="en-US" dirty="0"/>
          </a:p>
          <a:p>
            <a:pPr lvl="2"/>
            <a:r>
              <a:rPr lang="en-US" dirty="0"/>
              <a:t>P</a:t>
            </a:r>
            <a:r>
              <a:rPr lang="en-US" baseline="-25000" dirty="0"/>
              <a:t>R</a:t>
            </a:r>
            <a:r>
              <a:rPr lang="en-US" dirty="0"/>
              <a:t> = power used at frequency </a:t>
            </a:r>
            <a:r>
              <a:rPr lang="en-US" dirty="0" smtClean="0"/>
              <a:t>F</a:t>
            </a:r>
            <a:r>
              <a:rPr lang="en-US" baseline="-25000" dirty="0" smtClean="0"/>
              <a:t>R</a:t>
            </a:r>
            <a:endParaRPr lang="en-US" dirty="0"/>
          </a:p>
        </p:txBody>
      </p:sp>
      <p:sp>
        <p:nvSpPr>
          <p:cNvPr id="11" name="Content Placeholder 10"/>
          <p:cNvSpPr>
            <a:spLocks noGrp="1"/>
          </p:cNvSpPr>
          <p:nvPr>
            <p:ph sz="half" idx="2"/>
          </p:nvPr>
        </p:nvSpPr>
        <p:spPr/>
        <p:txBody>
          <a:bodyPr>
            <a:normAutofit fontScale="77500" lnSpcReduction="20000"/>
          </a:bodyPr>
          <a:lstStyle/>
          <a:p>
            <a:r>
              <a:rPr lang="en-US" dirty="0" smtClean="0"/>
              <a:t>F</a:t>
            </a:r>
            <a:r>
              <a:rPr lang="en-US" baseline="-25000" dirty="0" smtClean="0"/>
              <a:t>rat</a:t>
            </a:r>
            <a:r>
              <a:rPr lang="en-US" dirty="0" smtClean="0"/>
              <a:t> = F</a:t>
            </a:r>
            <a:r>
              <a:rPr lang="en-US" baseline="-25000" dirty="0"/>
              <a:t>D</a:t>
            </a:r>
            <a:r>
              <a:rPr lang="en-US" dirty="0" smtClean="0"/>
              <a:t>/F</a:t>
            </a:r>
            <a:r>
              <a:rPr lang="en-US" baseline="-25000" dirty="0" smtClean="0"/>
              <a:t>R</a:t>
            </a:r>
          </a:p>
          <a:p>
            <a:r>
              <a:rPr lang="en-US" dirty="0" err="1" smtClean="0"/>
              <a:t>T</a:t>
            </a:r>
            <a:r>
              <a:rPr lang="en-US" baseline="-25000" dirty="0" err="1" smtClean="0"/>
              <a:t>rat</a:t>
            </a:r>
            <a:r>
              <a:rPr lang="en-US" dirty="0" smtClean="0"/>
              <a:t> = T</a:t>
            </a:r>
            <a:r>
              <a:rPr lang="en-US" baseline="-25000" dirty="0" smtClean="0"/>
              <a:t>R</a:t>
            </a:r>
            <a:r>
              <a:rPr lang="en-US" dirty="0" smtClean="0"/>
              <a:t>/T</a:t>
            </a:r>
            <a:r>
              <a:rPr lang="en-US" baseline="-25000" dirty="0" smtClean="0"/>
              <a:t>D</a:t>
            </a:r>
          </a:p>
          <a:p>
            <a:r>
              <a:rPr lang="en-US" dirty="0" err="1" smtClean="0"/>
              <a:t>E</a:t>
            </a:r>
            <a:r>
              <a:rPr lang="en-US" baseline="-25000" dirty="0" err="1" smtClean="0"/>
              <a:t>rat</a:t>
            </a:r>
            <a:r>
              <a:rPr lang="en-US" dirty="0" smtClean="0"/>
              <a:t> </a:t>
            </a:r>
            <a:r>
              <a:rPr lang="en-US" dirty="0"/>
              <a:t>= </a:t>
            </a:r>
            <a:r>
              <a:rPr lang="en-US" dirty="0" smtClean="0"/>
              <a:t>E</a:t>
            </a:r>
            <a:r>
              <a:rPr lang="en-US" baseline="-25000" dirty="0" smtClean="0"/>
              <a:t>D</a:t>
            </a:r>
            <a:r>
              <a:rPr lang="en-US" dirty="0" smtClean="0"/>
              <a:t>/E</a:t>
            </a:r>
            <a:r>
              <a:rPr lang="en-US" baseline="-25000" dirty="0" smtClean="0"/>
              <a:t>R</a:t>
            </a:r>
            <a:endParaRPr lang="en-US" baseline="-25000" dirty="0"/>
          </a:p>
          <a:p>
            <a:r>
              <a:rPr lang="en-US" dirty="0" err="1" smtClean="0"/>
              <a:t>P</a:t>
            </a:r>
            <a:r>
              <a:rPr lang="en-US" baseline="-25000" dirty="0" err="1" smtClean="0"/>
              <a:t>rat</a:t>
            </a:r>
            <a:r>
              <a:rPr lang="en-US" dirty="0" smtClean="0"/>
              <a:t> </a:t>
            </a:r>
            <a:r>
              <a:rPr lang="en-US" dirty="0"/>
              <a:t>= </a:t>
            </a:r>
            <a:r>
              <a:rPr lang="en-US" dirty="0" smtClean="0"/>
              <a:t>P</a:t>
            </a:r>
            <a:r>
              <a:rPr lang="en-US" baseline="-25000" dirty="0" smtClean="0"/>
              <a:t>D</a:t>
            </a:r>
            <a:r>
              <a:rPr lang="en-US" dirty="0" smtClean="0"/>
              <a:t>/P</a:t>
            </a:r>
            <a:r>
              <a:rPr lang="en-US" baseline="-25000" dirty="0" smtClean="0"/>
              <a:t>R</a:t>
            </a:r>
            <a:endParaRPr lang="en-US" baseline="-25000" dirty="0"/>
          </a:p>
          <a:p>
            <a:endParaRPr lang="en-US" dirty="0"/>
          </a:p>
          <a:p>
            <a:r>
              <a:rPr lang="en-US" dirty="0" smtClean="0"/>
              <a:t>If </a:t>
            </a:r>
            <a:r>
              <a:rPr lang="en-US" dirty="0" err="1" smtClean="0"/>
              <a:t>T</a:t>
            </a:r>
            <a:r>
              <a:rPr lang="en-US" baseline="-25000" dirty="0" err="1" smtClean="0"/>
              <a:t>rat</a:t>
            </a:r>
            <a:r>
              <a:rPr lang="en-US" dirty="0" smtClean="0"/>
              <a:t> &lt; F</a:t>
            </a:r>
            <a:r>
              <a:rPr lang="en-US" baseline="-25000" dirty="0" smtClean="0"/>
              <a:t>rat</a:t>
            </a:r>
            <a:r>
              <a:rPr lang="en-US" dirty="0" smtClean="0"/>
              <a:t>, then data-intensive application (</a:t>
            </a:r>
            <a:r>
              <a:rPr lang="en-US" i="1" dirty="0" smtClean="0"/>
              <a:t>e.g.,</a:t>
            </a:r>
            <a:r>
              <a:rPr lang="en-US" dirty="0" smtClean="0"/>
              <a:t> does not slowdown proportional to clock frequency)</a:t>
            </a:r>
          </a:p>
          <a:p>
            <a:r>
              <a:rPr lang="en-US" dirty="0" smtClean="0"/>
              <a:t>Energy savings: </a:t>
            </a:r>
            <a:r>
              <a:rPr lang="en-US" dirty="0" err="1" smtClean="0"/>
              <a:t>T</a:t>
            </a:r>
            <a:r>
              <a:rPr lang="en-US" baseline="-25000" dirty="0" err="1" smtClean="0"/>
              <a:t>rat</a:t>
            </a:r>
            <a:r>
              <a:rPr lang="en-US" dirty="0" smtClean="0"/>
              <a:t> vs. </a:t>
            </a:r>
            <a:r>
              <a:rPr lang="en-US" dirty="0" err="1" smtClean="0"/>
              <a:t>E</a:t>
            </a:r>
            <a:r>
              <a:rPr lang="en-US" baseline="-25000" dirty="0" err="1" smtClean="0"/>
              <a:t>rat</a:t>
            </a:r>
            <a:endParaRPr lang="en-US" baseline="-25000" dirty="0" smtClean="0"/>
          </a:p>
          <a:p>
            <a:r>
              <a:rPr lang="en-US" dirty="0" smtClean="0"/>
              <a:t>Power savings: </a:t>
            </a:r>
            <a:r>
              <a:rPr lang="en-US" dirty="0" err="1" smtClean="0"/>
              <a:t>T</a:t>
            </a:r>
            <a:r>
              <a:rPr lang="en-US" baseline="-25000" dirty="0" err="1" smtClean="0"/>
              <a:t>rat</a:t>
            </a:r>
            <a:r>
              <a:rPr lang="en-US" dirty="0" smtClean="0"/>
              <a:t> vs. </a:t>
            </a:r>
            <a:r>
              <a:rPr lang="en-US" dirty="0" err="1" smtClean="0"/>
              <a:t>P</a:t>
            </a:r>
            <a:r>
              <a:rPr lang="en-US" baseline="-25000" dirty="0" err="1" smtClean="0"/>
              <a:t>rat</a:t>
            </a:r>
            <a:endParaRPr lang="en-US" baseline="-25000" dirty="0" smtClean="0"/>
          </a:p>
        </p:txBody>
      </p:sp>
      <p:sp>
        <p:nvSpPr>
          <p:cNvPr id="5" name="Slide Number Placeholder 4"/>
          <p:cNvSpPr>
            <a:spLocks noGrp="1"/>
          </p:cNvSpPr>
          <p:nvPr>
            <p:ph type="sldNum" sz="quarter" idx="12"/>
          </p:nvPr>
        </p:nvSpPr>
        <p:spPr/>
        <p:txBody>
          <a:bodyPr/>
          <a:lstStyle/>
          <a:p>
            <a:fld id="{6712F79E-9D0C-494C-A3B2-09AF771AE03F}" type="slidenum">
              <a:rPr lang="en-US" smtClean="0"/>
              <a:t>23</a:t>
            </a:fld>
            <a:endParaRPr lang="en-US"/>
          </a:p>
        </p:txBody>
      </p:sp>
      <p:sp>
        <p:nvSpPr>
          <p:cNvPr id="7" name="Rounded Rectangle 6"/>
          <p:cNvSpPr/>
          <p:nvPr/>
        </p:nvSpPr>
        <p:spPr>
          <a:xfrm>
            <a:off x="1371600" y="6096000"/>
            <a:ext cx="11811000" cy="17526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t>No need to be overwhelmed – we’ll go over these in the next slides.</a:t>
            </a:r>
            <a:endParaRPr lang="en-US" sz="3600" dirty="0"/>
          </a:p>
        </p:txBody>
      </p:sp>
    </p:spTree>
    <p:extLst>
      <p:ext uri="{BB962C8B-B14F-4D97-AF65-F5344CB8AC3E}">
        <p14:creationId xmlns:p14="http://schemas.microsoft.com/office/powerpoint/2010/main" val="3419578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1 Results: Vary CPU Frequency</a:t>
            </a:r>
            <a:endParaRPr lang="en-US" dirty="0"/>
          </a:p>
        </p:txBody>
      </p:sp>
      <p:sp>
        <p:nvSpPr>
          <p:cNvPr id="6" name="Content Placeholder 5"/>
          <p:cNvSpPr>
            <a:spLocks noGrp="1"/>
          </p:cNvSpPr>
          <p:nvPr>
            <p:ph sz="half" idx="1"/>
          </p:nvPr>
        </p:nvSpPr>
        <p:spPr>
          <a:xfrm>
            <a:off x="731520" y="1920240"/>
            <a:ext cx="6202680" cy="5431156"/>
          </a:xfrm>
        </p:spPr>
        <p:txBody>
          <a:bodyPr>
            <a:normAutofit fontScale="92500" lnSpcReduction="20000"/>
          </a:bodyPr>
          <a:lstStyle/>
          <a:p>
            <a:r>
              <a:rPr lang="en-US" dirty="0"/>
              <a:t>Reducing clock frequency by 2.2X:</a:t>
            </a:r>
          </a:p>
          <a:p>
            <a:pPr lvl="1"/>
            <a:r>
              <a:rPr lang="en-US" b="1" dirty="0"/>
              <a:t>Runtime</a:t>
            </a:r>
            <a:r>
              <a:rPr lang="en-US" dirty="0"/>
              <a:t>: increases by 1.9X</a:t>
            </a:r>
          </a:p>
          <a:p>
            <a:pPr lvl="1"/>
            <a:r>
              <a:rPr lang="en-US" b="1" dirty="0" smtClean="0"/>
              <a:t>Energy</a:t>
            </a:r>
            <a:r>
              <a:rPr lang="en-US" dirty="0" smtClean="0"/>
              <a:t>: decreases </a:t>
            </a:r>
            <a:r>
              <a:rPr lang="en-US" dirty="0"/>
              <a:t>by 1.4X</a:t>
            </a:r>
          </a:p>
          <a:p>
            <a:pPr lvl="1"/>
            <a:r>
              <a:rPr lang="en-US" b="1" dirty="0" smtClean="0"/>
              <a:t>Power</a:t>
            </a:r>
            <a:r>
              <a:rPr lang="en-US" dirty="0" smtClean="0"/>
              <a:t>: decreases </a:t>
            </a:r>
            <a:r>
              <a:rPr lang="en-US" dirty="0"/>
              <a:t>by </a:t>
            </a:r>
            <a:r>
              <a:rPr lang="en-US" dirty="0" smtClean="0"/>
              <a:t>2.7X</a:t>
            </a:r>
          </a:p>
          <a:p>
            <a:r>
              <a:rPr lang="en-US" dirty="0" smtClean="0"/>
              <a:t>Implementation tends towards compute-intensive, but not as strongly as our compute-bound benchmark</a:t>
            </a:r>
          </a:p>
          <a:p>
            <a:r>
              <a:rPr lang="en-US" dirty="0"/>
              <a:t>F</a:t>
            </a:r>
            <a:r>
              <a:rPr lang="en-US" dirty="0" smtClean="0"/>
              <a:t>avorable energy/power savings</a:t>
            </a:r>
            <a:endParaRPr lang="en-US" dirty="0"/>
          </a:p>
          <a:p>
            <a:endParaRPr lang="en-US" dirty="0"/>
          </a:p>
          <a:p>
            <a:endParaRPr lang="en-US" dirty="0"/>
          </a:p>
        </p:txBody>
      </p:sp>
      <p:sp>
        <p:nvSpPr>
          <p:cNvPr id="11" name="Content Placeholder 10"/>
          <p:cNvSpPr>
            <a:spLocks noGrp="1"/>
          </p:cNvSpPr>
          <p:nvPr>
            <p:ph sz="half" idx="2"/>
          </p:nvPr>
        </p:nvSpPr>
        <p:spPr/>
        <p:txBody>
          <a:bodyPr>
            <a:normAutofit fontScale="92500" lnSpcReduction="20000"/>
          </a:bodyPr>
          <a:lstStyle/>
          <a:p>
            <a:endParaRPr lang="en-US" baseline="-25000" dirty="0" smtClean="0"/>
          </a:p>
        </p:txBody>
      </p:sp>
      <p:sp>
        <p:nvSpPr>
          <p:cNvPr id="5" name="Slide Number Placeholder 4"/>
          <p:cNvSpPr>
            <a:spLocks noGrp="1"/>
          </p:cNvSpPr>
          <p:nvPr>
            <p:ph type="sldNum" sz="quarter" idx="12"/>
          </p:nvPr>
        </p:nvSpPr>
        <p:spPr/>
        <p:txBody>
          <a:bodyPr/>
          <a:lstStyle/>
          <a:p>
            <a:fld id="{6712F79E-9D0C-494C-A3B2-09AF771AE03F}" type="slidenum">
              <a:rPr lang="en-US" smtClean="0"/>
              <a:t>24</a:t>
            </a:fld>
            <a:endParaRPr lang="en-US"/>
          </a:p>
        </p:txBody>
      </p:sp>
      <p:pic>
        <p:nvPicPr>
          <p:cNvPr id="8" name="Picture 7" descr="Screen Shot 2015-09-12 at 4.21.1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1800" y="1828800"/>
            <a:ext cx="7848600" cy="4225068"/>
          </a:xfrm>
          <a:prstGeom prst="rect">
            <a:avLst/>
          </a:prstGeom>
        </p:spPr>
      </p:pic>
      <p:sp>
        <p:nvSpPr>
          <p:cNvPr id="9" name="Rectangle 8"/>
          <p:cNvSpPr/>
          <p:nvPr/>
        </p:nvSpPr>
        <p:spPr>
          <a:xfrm>
            <a:off x="6934200" y="2133600"/>
            <a:ext cx="7696200" cy="457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0" name="TextBox 9"/>
          <p:cNvSpPr txBox="1"/>
          <p:nvPr/>
        </p:nvSpPr>
        <p:spPr>
          <a:xfrm>
            <a:off x="6781800" y="6096000"/>
            <a:ext cx="7848600" cy="492443"/>
          </a:xfrm>
          <a:prstGeom prst="rect">
            <a:avLst/>
          </a:prstGeom>
          <a:noFill/>
        </p:spPr>
        <p:txBody>
          <a:bodyPr wrap="square" rtlCol="0">
            <a:spAutoFit/>
          </a:bodyPr>
          <a:lstStyle/>
          <a:p>
            <a:pPr algn="ctr"/>
            <a:r>
              <a:rPr lang="en-US" dirty="0" smtClean="0"/>
              <a:t>Baseline Implementation, Enzo-10M, CPU1, </a:t>
            </a:r>
            <a:r>
              <a:rPr lang="en-US" dirty="0" err="1" smtClean="0"/>
              <a:t>OpenMP</a:t>
            </a:r>
            <a:endParaRPr lang="en-US" dirty="0"/>
          </a:p>
        </p:txBody>
      </p:sp>
      <p:sp>
        <p:nvSpPr>
          <p:cNvPr id="12" name="Rectangle 11"/>
          <p:cNvSpPr/>
          <p:nvPr/>
        </p:nvSpPr>
        <p:spPr>
          <a:xfrm>
            <a:off x="7010400" y="5486400"/>
            <a:ext cx="7620000" cy="457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3358065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22" presetClass="entr" presetSubtype="1"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animEffect transition="in" filter="wipe(up)">
                                      <p:cBhvr>
                                        <p:cTn id="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Changes in Phase 2</a:t>
            </a:r>
            <a:endParaRPr lang="en-US" dirty="0"/>
          </a:p>
        </p:txBody>
      </p:sp>
      <p:sp>
        <p:nvSpPr>
          <p:cNvPr id="7" name="Content Placeholder 6"/>
          <p:cNvSpPr>
            <a:spLocks noGrp="1"/>
          </p:cNvSpPr>
          <p:nvPr>
            <p:ph idx="1"/>
          </p:nvPr>
        </p:nvSpPr>
        <p:spPr/>
        <p:txBody>
          <a:bodyPr/>
          <a:lstStyle/>
          <a:p>
            <a:r>
              <a:rPr lang="en-US" b="1" dirty="0" smtClean="0"/>
              <a:t>Changes</a:t>
            </a:r>
            <a:r>
              <a:rPr lang="en-US" dirty="0" smtClean="0"/>
              <a:t>: Execute our own </a:t>
            </a:r>
            <a:r>
              <a:rPr lang="en-US" dirty="0" err="1" smtClean="0"/>
              <a:t>isosurfacing</a:t>
            </a:r>
            <a:r>
              <a:rPr lang="en-US" dirty="0" smtClean="0"/>
              <a:t> algorithm on all 8 data sets </a:t>
            </a:r>
          </a:p>
          <a:p>
            <a:r>
              <a:rPr lang="en-US" b="1" dirty="0" smtClean="0"/>
              <a:t>Goal</a:t>
            </a:r>
            <a:r>
              <a:rPr lang="en-US" dirty="0" smtClean="0"/>
              <a:t>: Investigate how data-intensity and size affects our propositions </a:t>
            </a:r>
            <a:endParaRPr lang="en-US" dirty="0"/>
          </a:p>
        </p:txBody>
      </p:sp>
      <p:sp>
        <p:nvSpPr>
          <p:cNvPr id="5" name="Slide Number Placeholder 4"/>
          <p:cNvSpPr>
            <a:spLocks noGrp="1"/>
          </p:cNvSpPr>
          <p:nvPr>
            <p:ph type="sldNum" sz="quarter" idx="12"/>
          </p:nvPr>
        </p:nvSpPr>
        <p:spPr/>
        <p:txBody>
          <a:bodyPr/>
          <a:lstStyle/>
          <a:p>
            <a:fld id="{6712F79E-9D0C-494C-A3B2-09AF771AE03F}" type="slidenum">
              <a:rPr lang="en-US" smtClean="0"/>
              <a:t>25</a:t>
            </a:fld>
            <a:endParaRPr lang="en-US"/>
          </a:p>
        </p:txBody>
      </p:sp>
    </p:spTree>
    <p:extLst>
      <p:ext uri="{BB962C8B-B14F-4D97-AF65-F5344CB8AC3E}">
        <p14:creationId xmlns:p14="http://schemas.microsoft.com/office/powerpoint/2010/main" val="327247080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2 Results: Vary Data Set</a:t>
            </a:r>
            <a:endParaRPr lang="en-US" dirty="0"/>
          </a:p>
        </p:txBody>
      </p:sp>
      <p:sp>
        <p:nvSpPr>
          <p:cNvPr id="3" name="Content Placeholder 2"/>
          <p:cNvSpPr>
            <a:spLocks noGrp="1"/>
          </p:cNvSpPr>
          <p:nvPr>
            <p:ph sz="half" idx="1"/>
          </p:nvPr>
        </p:nvSpPr>
        <p:spPr>
          <a:xfrm>
            <a:off x="731520" y="1920240"/>
            <a:ext cx="5440680" cy="5431156"/>
          </a:xfrm>
        </p:spPr>
        <p:txBody>
          <a:bodyPr>
            <a:normAutofit fontScale="85000" lnSpcReduction="10000"/>
          </a:bodyPr>
          <a:lstStyle/>
          <a:p>
            <a:r>
              <a:rPr lang="en-US" dirty="0" smtClean="0"/>
              <a:t>Increase data-intensity of data set: </a:t>
            </a:r>
          </a:p>
          <a:p>
            <a:pPr lvl="1"/>
            <a:r>
              <a:rPr lang="en-US" b="1" dirty="0" smtClean="0"/>
              <a:t>Runtime</a:t>
            </a:r>
            <a:r>
              <a:rPr lang="en-US" dirty="0" smtClean="0"/>
              <a:t>: increases </a:t>
            </a:r>
            <a:r>
              <a:rPr lang="en-US" dirty="0"/>
              <a:t>by </a:t>
            </a:r>
            <a:r>
              <a:rPr lang="en-US" dirty="0" smtClean="0"/>
              <a:t>1.4X (versus 1.9X in last slide)</a:t>
            </a:r>
          </a:p>
          <a:p>
            <a:pPr marL="1306221" lvl="2" indent="0">
              <a:buNone/>
            </a:pPr>
            <a:r>
              <a:rPr lang="en-US" dirty="0" smtClean="0">
                <a:sym typeface="Wingdings"/>
              </a:rPr>
              <a:t> </a:t>
            </a:r>
            <a:r>
              <a:rPr lang="en-US" dirty="0" smtClean="0"/>
              <a:t>More </a:t>
            </a:r>
            <a:r>
              <a:rPr lang="en-US" dirty="0"/>
              <a:t>data-intensive than </a:t>
            </a:r>
            <a:r>
              <a:rPr lang="en-US" dirty="0" smtClean="0"/>
              <a:t>before </a:t>
            </a:r>
            <a:endParaRPr lang="en-US" dirty="0"/>
          </a:p>
          <a:p>
            <a:pPr lvl="1"/>
            <a:r>
              <a:rPr lang="en-US" b="1" dirty="0" smtClean="0"/>
              <a:t>Energy</a:t>
            </a:r>
            <a:r>
              <a:rPr lang="en-US" dirty="0" smtClean="0"/>
              <a:t>: decreases by 1.7X (versus 1.4X in last slide)</a:t>
            </a:r>
            <a:endParaRPr lang="en-US" dirty="0"/>
          </a:p>
          <a:p>
            <a:pPr lvl="1"/>
            <a:r>
              <a:rPr lang="en-US" b="1" dirty="0" smtClean="0"/>
              <a:t>Power</a:t>
            </a:r>
            <a:r>
              <a:rPr lang="en-US" dirty="0" smtClean="0"/>
              <a:t>: decreases by 2.5X (versus 2.7X in last slide) due to increased cache misses</a:t>
            </a:r>
          </a:p>
        </p:txBody>
      </p:sp>
      <p:sp>
        <p:nvSpPr>
          <p:cNvPr id="4" name="Content Placeholder 3"/>
          <p:cNvSpPr>
            <a:spLocks noGrp="1"/>
          </p:cNvSpPr>
          <p:nvPr>
            <p:ph sz="half" idx="2"/>
          </p:nvPr>
        </p:nvSpPr>
        <p:spPr/>
        <p:txBody>
          <a:bodyPr>
            <a:normAutofit fontScale="85000" lnSpcReduction="10000"/>
          </a:bodyPr>
          <a:lstStyle/>
          <a:p>
            <a:endParaRPr lang="en-US" dirty="0"/>
          </a:p>
        </p:txBody>
      </p:sp>
      <p:sp>
        <p:nvSpPr>
          <p:cNvPr id="5" name="Slide Number Placeholder 4"/>
          <p:cNvSpPr>
            <a:spLocks noGrp="1"/>
          </p:cNvSpPr>
          <p:nvPr>
            <p:ph type="sldNum" sz="quarter" idx="12"/>
          </p:nvPr>
        </p:nvSpPr>
        <p:spPr/>
        <p:txBody>
          <a:bodyPr/>
          <a:lstStyle/>
          <a:p>
            <a:fld id="{6712F79E-9D0C-494C-A3B2-09AF771AE03F}" type="slidenum">
              <a:rPr lang="en-US" smtClean="0"/>
              <a:t>26</a:t>
            </a:fld>
            <a:endParaRPr lang="en-US"/>
          </a:p>
        </p:txBody>
      </p:sp>
      <p:pic>
        <p:nvPicPr>
          <p:cNvPr id="6" name="Picture 5" descr="Screen Shot 2015-10-17 at 12.05.1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9320" y="1828800"/>
            <a:ext cx="8641080" cy="4583940"/>
          </a:xfrm>
          <a:prstGeom prst="rect">
            <a:avLst/>
          </a:prstGeom>
        </p:spPr>
      </p:pic>
      <p:sp>
        <p:nvSpPr>
          <p:cNvPr id="7" name="TextBox 6"/>
          <p:cNvSpPr txBox="1"/>
          <p:nvPr/>
        </p:nvSpPr>
        <p:spPr>
          <a:xfrm>
            <a:off x="5989320" y="6477000"/>
            <a:ext cx="8641080" cy="492443"/>
          </a:xfrm>
          <a:prstGeom prst="rect">
            <a:avLst/>
          </a:prstGeom>
          <a:noFill/>
        </p:spPr>
        <p:txBody>
          <a:bodyPr wrap="square" rtlCol="0">
            <a:spAutoFit/>
          </a:bodyPr>
          <a:lstStyle/>
          <a:p>
            <a:pPr algn="ctr"/>
            <a:r>
              <a:rPr lang="en-US" dirty="0" smtClean="0"/>
              <a:t>Baseline Implementation, </a:t>
            </a:r>
            <a:r>
              <a:rPr lang="en-US" b="1" u="sng" dirty="0" smtClean="0">
                <a:solidFill>
                  <a:srgbClr val="FF0000"/>
                </a:solidFill>
              </a:rPr>
              <a:t>REnzo-10M</a:t>
            </a:r>
            <a:r>
              <a:rPr lang="en-US" dirty="0" smtClean="0"/>
              <a:t>, CPU1, </a:t>
            </a:r>
            <a:r>
              <a:rPr lang="en-US" dirty="0" err="1" smtClean="0"/>
              <a:t>OpenMP</a:t>
            </a:r>
            <a:endParaRPr lang="en-US" dirty="0"/>
          </a:p>
        </p:txBody>
      </p:sp>
      <p:sp>
        <p:nvSpPr>
          <p:cNvPr id="8" name="Rectangle 7"/>
          <p:cNvSpPr/>
          <p:nvPr/>
        </p:nvSpPr>
        <p:spPr>
          <a:xfrm>
            <a:off x="6172200" y="5943600"/>
            <a:ext cx="8305800" cy="457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178848196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2 Results: Vary Data Set</a:t>
            </a:r>
          </a:p>
        </p:txBody>
      </p:sp>
      <p:sp>
        <p:nvSpPr>
          <p:cNvPr id="3" name="Content Placeholder 2"/>
          <p:cNvSpPr>
            <a:spLocks noGrp="1"/>
          </p:cNvSpPr>
          <p:nvPr>
            <p:ph sz="half" idx="1"/>
          </p:nvPr>
        </p:nvSpPr>
        <p:spPr/>
        <p:txBody>
          <a:bodyPr>
            <a:normAutofit lnSpcReduction="10000"/>
          </a:bodyPr>
          <a:lstStyle/>
          <a:p>
            <a:r>
              <a:rPr lang="en-US" dirty="0" smtClean="0"/>
              <a:t>Smallest data set suffers largest impact to runtime with minimal energy savings</a:t>
            </a:r>
          </a:p>
          <a:p>
            <a:r>
              <a:rPr lang="en-US" b="1" dirty="0" smtClean="0"/>
              <a:t>Energy savings</a:t>
            </a:r>
            <a:r>
              <a:rPr lang="en-US" dirty="0" smtClean="0"/>
              <a:t>: Improves for data sets with increased data-intensity</a:t>
            </a:r>
          </a:p>
          <a:p>
            <a:pPr lvl="1"/>
            <a:r>
              <a:rPr lang="en-US" dirty="0" smtClean="0"/>
              <a:t>Cache misses differ across data sets</a:t>
            </a:r>
          </a:p>
        </p:txBody>
      </p:sp>
      <p:sp>
        <p:nvSpPr>
          <p:cNvPr id="4" name="Content Placeholder 3"/>
          <p:cNvSpPr>
            <a:spLocks noGrp="1"/>
          </p:cNvSpPr>
          <p:nvPr>
            <p:ph sz="half" idx="2"/>
          </p:nvPr>
        </p:nvSpPr>
        <p:spPr/>
        <p:txBody>
          <a:bodyPr>
            <a:normAutofit lnSpcReduction="10000"/>
          </a:bodyPr>
          <a:lstStyle/>
          <a:p>
            <a:endParaRPr lang="en-US"/>
          </a:p>
        </p:txBody>
      </p:sp>
      <p:sp>
        <p:nvSpPr>
          <p:cNvPr id="5" name="Slide Number Placeholder 4"/>
          <p:cNvSpPr>
            <a:spLocks noGrp="1"/>
          </p:cNvSpPr>
          <p:nvPr>
            <p:ph type="sldNum" sz="quarter" idx="12"/>
          </p:nvPr>
        </p:nvSpPr>
        <p:spPr/>
        <p:txBody>
          <a:bodyPr/>
          <a:lstStyle/>
          <a:p>
            <a:fld id="{6712F79E-9D0C-494C-A3B2-09AF771AE03F}" type="slidenum">
              <a:rPr lang="en-US" smtClean="0"/>
              <a:t>27</a:t>
            </a:fld>
            <a:endParaRPr lang="en-US"/>
          </a:p>
        </p:txBody>
      </p:sp>
      <p:pic>
        <p:nvPicPr>
          <p:cNvPr id="7" name="Picture 6" descr="phase3-valueprop-omp.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4200" y="1143000"/>
            <a:ext cx="6248400" cy="6248400"/>
          </a:xfrm>
          <a:prstGeom prst="rect">
            <a:avLst/>
          </a:prstGeom>
        </p:spPr>
      </p:pic>
      <p:pic>
        <p:nvPicPr>
          <p:cNvPr id="8" name="Picture 7" descr="phase4_legend_vertical.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824308" y="1828800"/>
            <a:ext cx="1805281" cy="2895600"/>
          </a:xfrm>
          <a:prstGeom prst="rect">
            <a:avLst/>
          </a:prstGeom>
        </p:spPr>
      </p:pic>
      <p:sp>
        <p:nvSpPr>
          <p:cNvPr id="9" name="TextBox 8"/>
          <p:cNvSpPr txBox="1"/>
          <p:nvPr/>
        </p:nvSpPr>
        <p:spPr>
          <a:xfrm>
            <a:off x="6934200" y="7315200"/>
            <a:ext cx="6254496" cy="492443"/>
          </a:xfrm>
          <a:prstGeom prst="rect">
            <a:avLst/>
          </a:prstGeom>
          <a:noFill/>
        </p:spPr>
        <p:txBody>
          <a:bodyPr wrap="square" rtlCol="0">
            <a:spAutoFit/>
          </a:bodyPr>
          <a:lstStyle/>
          <a:p>
            <a:pPr algn="ctr"/>
            <a:r>
              <a:rPr lang="en-US" dirty="0" smtClean="0"/>
              <a:t>Baseline Implementation, CPU1, </a:t>
            </a:r>
            <a:r>
              <a:rPr lang="en-US" dirty="0" err="1" smtClean="0"/>
              <a:t>OpenMP</a:t>
            </a:r>
            <a:endParaRPr lang="en-US" dirty="0"/>
          </a:p>
        </p:txBody>
      </p:sp>
      <p:cxnSp>
        <p:nvCxnSpPr>
          <p:cNvPr id="11" name="Straight Arrow Connector 10"/>
          <p:cNvCxnSpPr/>
          <p:nvPr/>
        </p:nvCxnSpPr>
        <p:spPr>
          <a:xfrm flipH="1" flipV="1">
            <a:off x="8763000" y="2286000"/>
            <a:ext cx="3581400" cy="4038600"/>
          </a:xfrm>
          <a:prstGeom prst="straightConnector1">
            <a:avLst/>
          </a:prstGeom>
          <a:ln w="57150" cmpd="sng">
            <a:solidFill>
              <a:srgbClr val="FF0000"/>
            </a:solidFill>
            <a:tailEnd type="triangle" w="lg" len="lg"/>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a:off x="10439400" y="5486400"/>
            <a:ext cx="1981200" cy="685800"/>
          </a:xfrm>
          <a:prstGeom prst="straightConnector1">
            <a:avLst/>
          </a:prstGeom>
          <a:ln w="57150" cmpd="sng">
            <a:solidFill>
              <a:srgbClr val="FF0000"/>
            </a:solidFill>
            <a:tailEnd type="triangle" w="lg" len="lg"/>
          </a:ln>
        </p:spPr>
        <p:style>
          <a:lnRef idx="2">
            <a:schemeClr val="accent1"/>
          </a:lnRef>
          <a:fillRef idx="0">
            <a:schemeClr val="accent1"/>
          </a:fillRef>
          <a:effectRef idx="1">
            <a:schemeClr val="accent1"/>
          </a:effectRef>
          <a:fontRef idx="minor">
            <a:schemeClr val="tx1"/>
          </a:fontRef>
        </p:style>
      </p:cxnSp>
      <p:sp>
        <p:nvSpPr>
          <p:cNvPr id="18" name="Rounded Rectangle 17"/>
          <p:cNvSpPr/>
          <p:nvPr/>
        </p:nvSpPr>
        <p:spPr>
          <a:xfrm>
            <a:off x="7239000" y="4038600"/>
            <a:ext cx="2971800" cy="23622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Smallest data set has largest slowdown and minimal energy savings.</a:t>
            </a:r>
            <a:endParaRPr lang="en-US" sz="3000" dirty="0"/>
          </a:p>
        </p:txBody>
      </p:sp>
      <p:sp>
        <p:nvSpPr>
          <p:cNvPr id="12" name="Rounded Rectangle 11"/>
          <p:cNvSpPr/>
          <p:nvPr/>
        </p:nvSpPr>
        <p:spPr>
          <a:xfrm>
            <a:off x="7467600" y="4191000"/>
            <a:ext cx="2971800" cy="21336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All propositions improve as we increase data-intensity.</a:t>
            </a:r>
            <a:endParaRPr lang="en-US" sz="3000" dirty="0"/>
          </a:p>
        </p:txBody>
      </p:sp>
    </p:spTree>
    <p:extLst>
      <p:ext uri="{BB962C8B-B14F-4D97-AF65-F5344CB8AC3E}">
        <p14:creationId xmlns:p14="http://schemas.microsoft.com/office/powerpoint/2010/main" val="1133906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wipe(up)">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13"/>
                                        </p:tgtEl>
                                        <p:attrNameLst>
                                          <p:attrName>style.visibility</p:attrName>
                                        </p:attrNameLst>
                                      </p:cBhvr>
                                      <p:to>
                                        <p:strVal val="hidden"/>
                                      </p:to>
                                    </p:set>
                                  </p:childTnLst>
                                </p:cTn>
                              </p:par>
                              <p:par>
                                <p:cTn id="15" presetID="22" presetClass="entr" presetSubtype="4"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500"/>
                                        <p:tgtEl>
                                          <p:spTgt spid="11"/>
                                        </p:tgtEl>
                                      </p:cBhvr>
                                    </p:animEffect>
                                  </p:childTnLst>
                                </p:cTn>
                              </p:par>
                              <p:par>
                                <p:cTn id="18" presetID="22" presetClass="entr" presetSubtype="1"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up)">
                                      <p:cBhvr>
                                        <p:cTn id="2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Changes in Phase 3</a:t>
            </a:r>
            <a:endParaRPr lang="en-US" dirty="0"/>
          </a:p>
        </p:txBody>
      </p:sp>
      <p:sp>
        <p:nvSpPr>
          <p:cNvPr id="7" name="Content Placeholder 6"/>
          <p:cNvSpPr>
            <a:spLocks noGrp="1"/>
          </p:cNvSpPr>
          <p:nvPr>
            <p:ph idx="1"/>
          </p:nvPr>
        </p:nvSpPr>
        <p:spPr/>
        <p:txBody>
          <a:bodyPr/>
          <a:lstStyle/>
          <a:p>
            <a:r>
              <a:rPr lang="en-US" b="1" dirty="0" smtClean="0"/>
              <a:t>Changes</a:t>
            </a:r>
            <a:r>
              <a:rPr lang="en-US" dirty="0" smtClean="0"/>
              <a:t>: Use MPI instead of </a:t>
            </a:r>
            <a:r>
              <a:rPr lang="en-US" dirty="0" err="1" smtClean="0"/>
              <a:t>OpenMP</a:t>
            </a:r>
            <a:r>
              <a:rPr lang="en-US" dirty="0" smtClean="0"/>
              <a:t> to implement our own </a:t>
            </a:r>
            <a:r>
              <a:rPr lang="en-US" dirty="0" err="1" smtClean="0"/>
              <a:t>isosurfacing</a:t>
            </a:r>
            <a:r>
              <a:rPr lang="en-US" dirty="0" smtClean="0"/>
              <a:t> algorithm and perform </a:t>
            </a:r>
            <a:r>
              <a:rPr lang="en-US" dirty="0" err="1" smtClean="0"/>
              <a:t>isosurfacing</a:t>
            </a:r>
            <a:r>
              <a:rPr lang="en-US" dirty="0" smtClean="0"/>
              <a:t> on all 8 data sets</a:t>
            </a:r>
          </a:p>
          <a:p>
            <a:r>
              <a:rPr lang="en-US" b="1" dirty="0" smtClean="0"/>
              <a:t>Goal</a:t>
            </a:r>
            <a:r>
              <a:rPr lang="en-US" dirty="0" smtClean="0"/>
              <a:t>: Investigate the effects of non-coordinated cache accesses on our algorithm</a:t>
            </a:r>
            <a:endParaRPr lang="en-US" dirty="0"/>
          </a:p>
        </p:txBody>
      </p:sp>
      <p:sp>
        <p:nvSpPr>
          <p:cNvPr id="5" name="Slide Number Placeholder 4"/>
          <p:cNvSpPr>
            <a:spLocks noGrp="1"/>
          </p:cNvSpPr>
          <p:nvPr>
            <p:ph type="sldNum" sz="quarter" idx="12"/>
          </p:nvPr>
        </p:nvSpPr>
        <p:spPr/>
        <p:txBody>
          <a:bodyPr/>
          <a:lstStyle/>
          <a:p>
            <a:fld id="{6712F79E-9D0C-494C-A3B2-09AF771AE03F}" type="slidenum">
              <a:rPr lang="en-US" smtClean="0"/>
              <a:t>28</a:t>
            </a:fld>
            <a:endParaRPr lang="en-US"/>
          </a:p>
        </p:txBody>
      </p:sp>
    </p:spTree>
    <p:extLst>
      <p:ext uri="{BB962C8B-B14F-4D97-AF65-F5344CB8AC3E}">
        <p14:creationId xmlns:p14="http://schemas.microsoft.com/office/powerpoint/2010/main" val="30178239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solidFill>
                  <a:srgbClr val="FF0000"/>
                </a:solidFill>
              </a:rPr>
              <a:t>Background</a:t>
            </a:r>
          </a:p>
          <a:p>
            <a:r>
              <a:rPr lang="en-US" dirty="0" smtClean="0">
                <a:solidFill>
                  <a:srgbClr val="000000"/>
                </a:solidFill>
              </a:rPr>
              <a:t>Strategy &amp; Research Questions</a:t>
            </a:r>
          </a:p>
          <a:p>
            <a:r>
              <a:rPr lang="en-US" dirty="0" smtClean="0">
                <a:solidFill>
                  <a:srgbClr val="000000"/>
                </a:solidFill>
              </a:rPr>
              <a:t>Experimental Overview</a:t>
            </a:r>
          </a:p>
          <a:p>
            <a:r>
              <a:rPr lang="en-US" dirty="0" smtClean="0">
                <a:solidFill>
                  <a:srgbClr val="000000"/>
                </a:solidFill>
              </a:rPr>
              <a:t>Results</a:t>
            </a:r>
          </a:p>
          <a:p>
            <a:r>
              <a:rPr lang="en-US" dirty="0" smtClean="0">
                <a:solidFill>
                  <a:srgbClr val="000000"/>
                </a:solidFill>
              </a:rPr>
              <a:t>Takeaways</a:t>
            </a:r>
          </a:p>
        </p:txBody>
      </p:sp>
      <p:sp>
        <p:nvSpPr>
          <p:cNvPr id="4" name="Slide Number Placeholder 3"/>
          <p:cNvSpPr>
            <a:spLocks noGrp="1"/>
          </p:cNvSpPr>
          <p:nvPr>
            <p:ph type="sldNum" sz="quarter" idx="12"/>
          </p:nvPr>
        </p:nvSpPr>
        <p:spPr/>
        <p:txBody>
          <a:bodyPr/>
          <a:lstStyle/>
          <a:p>
            <a:fld id="{6712F79E-9D0C-494C-A3B2-09AF771AE03F}" type="slidenum">
              <a:rPr lang="en-US" smtClean="0"/>
              <a:t>2</a:t>
            </a:fld>
            <a:endParaRPr lang="en-US"/>
          </a:p>
        </p:txBody>
      </p:sp>
    </p:spTree>
    <p:extLst>
      <p:ext uri="{BB962C8B-B14F-4D97-AF65-F5344CB8AC3E}">
        <p14:creationId xmlns:p14="http://schemas.microsoft.com/office/powerpoint/2010/main" val="320572822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3: Vary Programming Model</a:t>
            </a:r>
            <a:endParaRPr lang="en-US" dirty="0"/>
          </a:p>
        </p:txBody>
      </p:sp>
      <p:sp>
        <p:nvSpPr>
          <p:cNvPr id="3" name="Content Placeholder 2"/>
          <p:cNvSpPr>
            <a:spLocks noGrp="1"/>
          </p:cNvSpPr>
          <p:nvPr>
            <p:ph sz="half" idx="1"/>
          </p:nvPr>
        </p:nvSpPr>
        <p:spPr/>
        <p:txBody>
          <a:bodyPr>
            <a:normAutofit/>
          </a:bodyPr>
          <a:lstStyle/>
          <a:p>
            <a:r>
              <a:rPr lang="en-US" dirty="0" smtClean="0"/>
              <a:t>Two clusters: Increase data-intensity of data set causes less impact to runtime</a:t>
            </a:r>
          </a:p>
          <a:p>
            <a:r>
              <a:rPr lang="en-US" b="1" dirty="0" smtClean="0"/>
              <a:t>Energy savings</a:t>
            </a:r>
            <a:r>
              <a:rPr lang="en-US" dirty="0" smtClean="0"/>
              <a:t>: Larger energy savings than </a:t>
            </a:r>
            <a:r>
              <a:rPr lang="en-US" dirty="0" err="1" smtClean="0"/>
              <a:t>OpenMP</a:t>
            </a:r>
            <a:r>
              <a:rPr lang="en-US" dirty="0" smtClean="0"/>
              <a:t> (1.7X vs. 2X)</a:t>
            </a:r>
            <a:endParaRPr lang="en-US" dirty="0"/>
          </a:p>
        </p:txBody>
      </p:sp>
      <p:sp>
        <p:nvSpPr>
          <p:cNvPr id="4" name="Content Placeholder 3"/>
          <p:cNvSpPr>
            <a:spLocks noGrp="1"/>
          </p:cNvSpPr>
          <p:nvPr>
            <p:ph sz="half" idx="2"/>
          </p:nvPr>
        </p:nvSpPr>
        <p:spPr/>
        <p:txBody>
          <a:bodyPr>
            <a:normAutofit/>
          </a:bodyPr>
          <a:lstStyle/>
          <a:p>
            <a:endParaRPr lang="en-US"/>
          </a:p>
        </p:txBody>
      </p:sp>
      <p:sp>
        <p:nvSpPr>
          <p:cNvPr id="5" name="Slide Number Placeholder 4"/>
          <p:cNvSpPr>
            <a:spLocks noGrp="1"/>
          </p:cNvSpPr>
          <p:nvPr>
            <p:ph type="sldNum" sz="quarter" idx="12"/>
          </p:nvPr>
        </p:nvSpPr>
        <p:spPr/>
        <p:txBody>
          <a:bodyPr/>
          <a:lstStyle/>
          <a:p>
            <a:fld id="{6712F79E-9D0C-494C-A3B2-09AF771AE03F}" type="slidenum">
              <a:rPr lang="en-US" smtClean="0"/>
              <a:t>29</a:t>
            </a:fld>
            <a:endParaRPr lang="en-US"/>
          </a:p>
        </p:txBody>
      </p:sp>
      <p:sp>
        <p:nvSpPr>
          <p:cNvPr id="9" name="TextBox 8"/>
          <p:cNvSpPr txBox="1"/>
          <p:nvPr/>
        </p:nvSpPr>
        <p:spPr>
          <a:xfrm>
            <a:off x="6940296" y="7391400"/>
            <a:ext cx="6254496" cy="492443"/>
          </a:xfrm>
          <a:prstGeom prst="rect">
            <a:avLst/>
          </a:prstGeom>
          <a:noFill/>
        </p:spPr>
        <p:txBody>
          <a:bodyPr wrap="square" rtlCol="0">
            <a:spAutoFit/>
          </a:bodyPr>
          <a:lstStyle/>
          <a:p>
            <a:pPr algn="ctr"/>
            <a:r>
              <a:rPr lang="en-US" dirty="0" smtClean="0"/>
              <a:t>Baseline Implementation, CPU1, </a:t>
            </a:r>
            <a:r>
              <a:rPr lang="en-US" b="1" u="sng" dirty="0" smtClean="0">
                <a:solidFill>
                  <a:srgbClr val="FF0000"/>
                </a:solidFill>
              </a:rPr>
              <a:t>MPI</a:t>
            </a:r>
            <a:endParaRPr lang="en-US" b="1" u="sng" dirty="0">
              <a:solidFill>
                <a:srgbClr val="FF0000"/>
              </a:solidFill>
            </a:endParaRPr>
          </a:p>
        </p:txBody>
      </p:sp>
      <p:pic>
        <p:nvPicPr>
          <p:cNvPr id="10" name="Picture 9" descr="phase4_legend_vertical.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24308" y="1828800"/>
            <a:ext cx="1805281" cy="2895600"/>
          </a:xfrm>
          <a:prstGeom prst="rect">
            <a:avLst/>
          </a:prstGeom>
        </p:spPr>
      </p:pic>
      <p:sp>
        <p:nvSpPr>
          <p:cNvPr id="11" name="Oval 10"/>
          <p:cNvSpPr/>
          <p:nvPr/>
        </p:nvSpPr>
        <p:spPr>
          <a:xfrm>
            <a:off x="9067800" y="3429000"/>
            <a:ext cx="1219200" cy="3048000"/>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2" name="Oval 11"/>
          <p:cNvSpPr/>
          <p:nvPr/>
        </p:nvSpPr>
        <p:spPr>
          <a:xfrm>
            <a:off x="11658600" y="1828800"/>
            <a:ext cx="1524000" cy="4800600"/>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grpSp>
        <p:nvGrpSpPr>
          <p:cNvPr id="6" name="Group 5"/>
          <p:cNvGrpSpPr/>
          <p:nvPr/>
        </p:nvGrpSpPr>
        <p:grpSpPr>
          <a:xfrm>
            <a:off x="6934200" y="1143000"/>
            <a:ext cx="6254496" cy="6254496"/>
            <a:chOff x="6934200" y="1143000"/>
            <a:chExt cx="6254496" cy="6254496"/>
          </a:xfrm>
        </p:grpSpPr>
        <p:pic>
          <p:nvPicPr>
            <p:cNvPr id="8" name="Picture 7" descr="phase3-valueprop-mpi.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34200" y="1143000"/>
              <a:ext cx="6254496" cy="6254496"/>
            </a:xfrm>
            <a:prstGeom prst="rect">
              <a:avLst/>
            </a:prstGeom>
          </p:spPr>
        </p:pic>
        <p:sp>
          <p:nvSpPr>
            <p:cNvPr id="14" name="Rounded Rectangle 13"/>
            <p:cNvSpPr/>
            <p:nvPr/>
          </p:nvSpPr>
          <p:spPr>
            <a:xfrm>
              <a:off x="7162800" y="2819400"/>
              <a:ext cx="2438400" cy="13716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Randomized data sets</a:t>
              </a:r>
              <a:endParaRPr lang="en-US" sz="3000" dirty="0"/>
            </a:p>
          </p:txBody>
        </p:sp>
        <p:sp>
          <p:nvSpPr>
            <p:cNvPr id="15" name="Rounded Rectangle 14"/>
            <p:cNvSpPr/>
            <p:nvPr/>
          </p:nvSpPr>
          <p:spPr>
            <a:xfrm>
              <a:off x="9144000" y="1600200"/>
              <a:ext cx="3048000" cy="13716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Non-randomized data sets</a:t>
              </a:r>
              <a:endParaRPr lang="en-US" sz="3000" dirty="0"/>
            </a:p>
          </p:txBody>
        </p:sp>
      </p:grpSp>
    </p:spTree>
    <p:extLst>
      <p:ext uri="{BB962C8B-B14F-4D97-AF65-F5344CB8AC3E}">
        <p14:creationId xmlns:p14="http://schemas.microsoft.com/office/powerpoint/2010/main" val="286419024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3: Vary Programming Model</a:t>
            </a:r>
          </a:p>
        </p:txBody>
      </p:sp>
      <p:sp>
        <p:nvSpPr>
          <p:cNvPr id="7" name="Content Placeholder 6"/>
          <p:cNvSpPr>
            <a:spLocks noGrp="1"/>
          </p:cNvSpPr>
          <p:nvPr>
            <p:ph idx="1"/>
          </p:nvPr>
        </p:nvSpPr>
        <p:spPr>
          <a:xfrm>
            <a:off x="731520" y="1920240"/>
            <a:ext cx="13167360" cy="3108960"/>
          </a:xfrm>
        </p:spPr>
        <p:txBody>
          <a:bodyPr>
            <a:normAutofit fontScale="77500" lnSpcReduction="20000"/>
          </a:bodyPr>
          <a:lstStyle/>
          <a:p>
            <a:r>
              <a:rPr lang="en-US" b="1" dirty="0" smtClean="0"/>
              <a:t>Energy savings</a:t>
            </a:r>
            <a:r>
              <a:rPr lang="en-US" dirty="0" smtClean="0"/>
              <a:t>: Better with MPI than with </a:t>
            </a:r>
            <a:r>
              <a:rPr lang="en-US" dirty="0" err="1" smtClean="0"/>
              <a:t>OpenMP</a:t>
            </a:r>
            <a:r>
              <a:rPr lang="en-US" dirty="0" smtClean="0"/>
              <a:t>, MPI uses more energy</a:t>
            </a:r>
          </a:p>
          <a:p>
            <a:pPr marL="653110" lvl="1" indent="0">
              <a:buNone/>
            </a:pPr>
            <a:r>
              <a:rPr lang="en-US" dirty="0">
                <a:sym typeface="Wingdings"/>
              </a:rPr>
              <a:t> </a:t>
            </a:r>
            <a:r>
              <a:rPr lang="en-US" dirty="0" smtClean="0"/>
              <a:t>MPI process is heavier weight than </a:t>
            </a:r>
            <a:r>
              <a:rPr lang="en-US" dirty="0" err="1" smtClean="0"/>
              <a:t>OpenMP</a:t>
            </a:r>
            <a:r>
              <a:rPr lang="en-US" dirty="0" smtClean="0"/>
              <a:t> thread</a:t>
            </a:r>
          </a:p>
          <a:p>
            <a:r>
              <a:rPr lang="en-US" b="1" dirty="0" smtClean="0"/>
              <a:t>Power savings</a:t>
            </a:r>
            <a:r>
              <a:rPr lang="en-US" dirty="0" smtClean="0"/>
              <a:t>: MPI uses more power than </a:t>
            </a:r>
            <a:r>
              <a:rPr lang="en-US" dirty="0" err="1" smtClean="0"/>
              <a:t>OpenMP</a:t>
            </a:r>
            <a:r>
              <a:rPr lang="en-US" dirty="0" smtClean="0"/>
              <a:t>, especially on randomized data set</a:t>
            </a:r>
          </a:p>
          <a:p>
            <a:pPr marL="653110" lvl="1" indent="0">
              <a:buNone/>
            </a:pPr>
            <a:r>
              <a:rPr lang="en-US" dirty="0" smtClean="0">
                <a:sym typeface="Wingdings"/>
              </a:rPr>
              <a:t> MPI makes less efficient use of memory than </a:t>
            </a:r>
            <a:r>
              <a:rPr lang="en-US" dirty="0" err="1" smtClean="0">
                <a:sym typeface="Wingdings"/>
              </a:rPr>
              <a:t>OpenMP</a:t>
            </a:r>
            <a:endParaRPr lang="en-US" dirty="0" smtClean="0"/>
          </a:p>
        </p:txBody>
      </p:sp>
      <p:sp>
        <p:nvSpPr>
          <p:cNvPr id="5" name="Slide Number Placeholder 4"/>
          <p:cNvSpPr>
            <a:spLocks noGrp="1"/>
          </p:cNvSpPr>
          <p:nvPr>
            <p:ph type="sldNum" sz="quarter" idx="12"/>
          </p:nvPr>
        </p:nvSpPr>
        <p:spPr/>
        <p:txBody>
          <a:bodyPr/>
          <a:lstStyle/>
          <a:p>
            <a:fld id="{6712F79E-9D0C-494C-A3B2-09AF771AE03F}" type="slidenum">
              <a:rPr lang="en-US" smtClean="0"/>
              <a:t>30</a:t>
            </a:fld>
            <a:endParaRPr lang="en-US"/>
          </a:p>
        </p:txBody>
      </p:sp>
      <p:pic>
        <p:nvPicPr>
          <p:cNvPr id="6" name="Picture 5" descr="Screen Shot 2015-10-17 at 3.52.1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4826000"/>
            <a:ext cx="10883900" cy="3403600"/>
          </a:xfrm>
          <a:prstGeom prst="rect">
            <a:avLst/>
          </a:prstGeom>
        </p:spPr>
      </p:pic>
    </p:spTree>
    <p:extLst>
      <p:ext uri="{BB962C8B-B14F-4D97-AF65-F5344CB8AC3E}">
        <p14:creationId xmlns:p14="http://schemas.microsoft.com/office/powerpoint/2010/main" val="336517266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Changes in Phase 4</a:t>
            </a:r>
            <a:endParaRPr lang="en-US" dirty="0"/>
          </a:p>
        </p:txBody>
      </p:sp>
      <p:sp>
        <p:nvSpPr>
          <p:cNvPr id="7" name="Content Placeholder 6"/>
          <p:cNvSpPr>
            <a:spLocks noGrp="1"/>
          </p:cNvSpPr>
          <p:nvPr>
            <p:ph idx="1"/>
          </p:nvPr>
        </p:nvSpPr>
        <p:spPr/>
        <p:txBody>
          <a:bodyPr/>
          <a:lstStyle/>
          <a:p>
            <a:r>
              <a:rPr lang="en-US" b="1" dirty="0" smtClean="0"/>
              <a:t>Changes</a:t>
            </a:r>
            <a:r>
              <a:rPr lang="en-US" dirty="0" smtClean="0"/>
              <a:t>: Increase the level of concurrency when executing the </a:t>
            </a:r>
            <a:r>
              <a:rPr lang="en-US" dirty="0" err="1" smtClean="0"/>
              <a:t>OpenMP</a:t>
            </a:r>
            <a:r>
              <a:rPr lang="en-US" dirty="0" smtClean="0"/>
              <a:t> and MPI implementations of our own </a:t>
            </a:r>
            <a:r>
              <a:rPr lang="en-US" dirty="0" err="1" smtClean="0"/>
              <a:t>isosurfacing</a:t>
            </a:r>
            <a:r>
              <a:rPr lang="en-US" dirty="0" smtClean="0"/>
              <a:t> algorithm </a:t>
            </a:r>
          </a:p>
          <a:p>
            <a:r>
              <a:rPr lang="en-US" b="1" dirty="0" smtClean="0"/>
              <a:t>Goal</a:t>
            </a:r>
            <a:r>
              <a:rPr lang="en-US" dirty="0" smtClean="0"/>
              <a:t>: Investigate the effects of increased memory requests between the two programming models</a:t>
            </a:r>
            <a:endParaRPr lang="en-US" dirty="0"/>
          </a:p>
        </p:txBody>
      </p:sp>
      <p:sp>
        <p:nvSpPr>
          <p:cNvPr id="5" name="Slide Number Placeholder 4"/>
          <p:cNvSpPr>
            <a:spLocks noGrp="1"/>
          </p:cNvSpPr>
          <p:nvPr>
            <p:ph type="sldNum" sz="quarter" idx="12"/>
          </p:nvPr>
        </p:nvSpPr>
        <p:spPr/>
        <p:txBody>
          <a:bodyPr/>
          <a:lstStyle/>
          <a:p>
            <a:fld id="{6712F79E-9D0C-494C-A3B2-09AF771AE03F}" type="slidenum">
              <a:rPr lang="en-US" smtClean="0"/>
              <a:t>31</a:t>
            </a:fld>
            <a:endParaRPr lang="en-US"/>
          </a:p>
        </p:txBody>
      </p:sp>
    </p:spTree>
    <p:extLst>
      <p:ext uri="{BB962C8B-B14F-4D97-AF65-F5344CB8AC3E}">
        <p14:creationId xmlns:p14="http://schemas.microsoft.com/office/powerpoint/2010/main" val="263075382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4: Vary Concurrency</a:t>
            </a:r>
            <a:endParaRPr lang="en-US" dirty="0"/>
          </a:p>
        </p:txBody>
      </p:sp>
      <p:sp>
        <p:nvSpPr>
          <p:cNvPr id="3" name="Content Placeholder 2"/>
          <p:cNvSpPr>
            <a:spLocks noGrp="1"/>
          </p:cNvSpPr>
          <p:nvPr>
            <p:ph sz="half" idx="1"/>
          </p:nvPr>
        </p:nvSpPr>
        <p:spPr>
          <a:xfrm>
            <a:off x="731520" y="1920240"/>
            <a:ext cx="5669280" cy="5440680"/>
          </a:xfrm>
        </p:spPr>
        <p:txBody>
          <a:bodyPr>
            <a:normAutofit fontScale="77500" lnSpcReduction="20000"/>
          </a:bodyPr>
          <a:lstStyle/>
          <a:p>
            <a:r>
              <a:rPr lang="en-US" b="1" dirty="0" smtClean="0"/>
              <a:t>Power savings</a:t>
            </a:r>
            <a:r>
              <a:rPr lang="en-US" dirty="0" smtClean="0"/>
              <a:t> @1 core: MPI and </a:t>
            </a:r>
            <a:r>
              <a:rPr lang="en-US" dirty="0" err="1" smtClean="0"/>
              <a:t>OpenMP</a:t>
            </a:r>
            <a:r>
              <a:rPr lang="en-US" dirty="0" smtClean="0"/>
              <a:t> save 2.5X </a:t>
            </a:r>
          </a:p>
          <a:p>
            <a:r>
              <a:rPr lang="en-US" b="1" dirty="0" smtClean="0"/>
              <a:t>Power savings </a:t>
            </a:r>
            <a:r>
              <a:rPr lang="en-US" dirty="0" smtClean="0"/>
              <a:t>@4 cores: MPI saves 2.8X and </a:t>
            </a:r>
            <a:r>
              <a:rPr lang="en-US" dirty="0" err="1" smtClean="0"/>
              <a:t>OpenMP</a:t>
            </a:r>
            <a:r>
              <a:rPr lang="en-US" dirty="0" smtClean="0"/>
              <a:t> saves 2.68X</a:t>
            </a:r>
          </a:p>
          <a:p>
            <a:r>
              <a:rPr lang="en-US" dirty="0"/>
              <a:t>Increasing concurrency causes more memory requests, leading to memory BW saturation (less instructions executed</a:t>
            </a:r>
            <a:r>
              <a:rPr lang="en-US" dirty="0" smtClean="0"/>
              <a:t>)*</a:t>
            </a:r>
            <a:endParaRPr lang="en-US" dirty="0"/>
          </a:p>
          <a:p>
            <a:pPr marL="0" indent="0">
              <a:buNone/>
            </a:pPr>
            <a:r>
              <a:rPr lang="en-US" dirty="0" smtClean="0"/>
              <a:t>*performance metrics in paper</a:t>
            </a:r>
            <a:endParaRPr lang="en-US" dirty="0"/>
          </a:p>
        </p:txBody>
      </p:sp>
      <p:sp>
        <p:nvSpPr>
          <p:cNvPr id="4" name="Content Placeholder 3"/>
          <p:cNvSpPr>
            <a:spLocks noGrp="1"/>
          </p:cNvSpPr>
          <p:nvPr>
            <p:ph sz="half" idx="2"/>
          </p:nvPr>
        </p:nvSpPr>
        <p:spPr/>
        <p:txBody>
          <a:bodyPr>
            <a:normAutofit fontScale="77500" lnSpcReduction="20000"/>
          </a:bodyPr>
          <a:lstStyle/>
          <a:p>
            <a:endParaRPr lang="en-US" dirty="0"/>
          </a:p>
        </p:txBody>
      </p:sp>
      <p:sp>
        <p:nvSpPr>
          <p:cNvPr id="5" name="Slide Number Placeholder 4"/>
          <p:cNvSpPr>
            <a:spLocks noGrp="1"/>
          </p:cNvSpPr>
          <p:nvPr>
            <p:ph type="sldNum" sz="quarter" idx="12"/>
          </p:nvPr>
        </p:nvSpPr>
        <p:spPr/>
        <p:txBody>
          <a:bodyPr/>
          <a:lstStyle/>
          <a:p>
            <a:fld id="{6712F79E-9D0C-494C-A3B2-09AF771AE03F}" type="slidenum">
              <a:rPr lang="en-US" smtClean="0"/>
              <a:t>32</a:t>
            </a:fld>
            <a:endParaRPr lang="en-US"/>
          </a:p>
        </p:txBody>
      </p:sp>
      <p:pic>
        <p:nvPicPr>
          <p:cNvPr id="7" name="Picture 6" descr="Screen Shot 2015-10-17 at 2.51.23 PM.png"/>
          <p:cNvPicPr>
            <a:picLocks noChangeAspect="1"/>
          </p:cNvPicPr>
          <p:nvPr/>
        </p:nvPicPr>
        <p:blipFill rotWithShape="1">
          <a:blip r:embed="rId3">
            <a:extLst>
              <a:ext uri="{28A0092B-C50C-407E-A947-70E740481C1C}">
                <a14:useLocalDpi xmlns:a14="http://schemas.microsoft.com/office/drawing/2010/main" val="0"/>
              </a:ext>
            </a:extLst>
          </a:blip>
          <a:srcRect r="32017"/>
          <a:stretch/>
        </p:blipFill>
        <p:spPr>
          <a:xfrm>
            <a:off x="6172200" y="2022356"/>
            <a:ext cx="8449734" cy="4530843"/>
          </a:xfrm>
          <a:prstGeom prst="rect">
            <a:avLst/>
          </a:prstGeom>
        </p:spPr>
      </p:pic>
      <p:sp>
        <p:nvSpPr>
          <p:cNvPr id="8" name="TextBox 7"/>
          <p:cNvSpPr txBox="1"/>
          <p:nvPr/>
        </p:nvSpPr>
        <p:spPr>
          <a:xfrm>
            <a:off x="6181344" y="6553200"/>
            <a:ext cx="8449056" cy="492443"/>
          </a:xfrm>
          <a:prstGeom prst="rect">
            <a:avLst/>
          </a:prstGeom>
          <a:noFill/>
        </p:spPr>
        <p:txBody>
          <a:bodyPr wrap="square" rtlCol="0">
            <a:spAutoFit/>
          </a:bodyPr>
          <a:lstStyle/>
          <a:p>
            <a:pPr algn="ctr"/>
            <a:r>
              <a:rPr lang="en-US" dirty="0" smtClean="0"/>
              <a:t>Baseline Implementation, Enzo-10M, CPU1, </a:t>
            </a:r>
            <a:r>
              <a:rPr lang="en-US" dirty="0" err="1" smtClean="0"/>
              <a:t>OpenMP</a:t>
            </a:r>
            <a:r>
              <a:rPr lang="en-US" dirty="0" smtClean="0"/>
              <a:t>/MPI</a:t>
            </a:r>
            <a:endParaRPr lang="en-US" dirty="0"/>
          </a:p>
        </p:txBody>
      </p:sp>
      <p:sp>
        <p:nvSpPr>
          <p:cNvPr id="9" name="Rectangle 8"/>
          <p:cNvSpPr/>
          <p:nvPr/>
        </p:nvSpPr>
        <p:spPr>
          <a:xfrm>
            <a:off x="6248400" y="2590800"/>
            <a:ext cx="8382000" cy="19050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0" name="Rectangle 9"/>
          <p:cNvSpPr/>
          <p:nvPr/>
        </p:nvSpPr>
        <p:spPr>
          <a:xfrm>
            <a:off x="6248400" y="4495800"/>
            <a:ext cx="8382000" cy="1981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1393264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par>
                                <p:cTn id="8" presetID="1" presetClass="exit" presetSubtype="0" fill="hold" grpId="1" nodeType="withEffect">
                                  <p:stCondLst>
                                    <p:cond delay="0"/>
                                  </p:stCondLst>
                                  <p:childTnLst>
                                    <p:set>
                                      <p:cBhvr>
                                        <p:cTn id="9"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animBg="1"/>
      <p:bldP spid="1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smtClean="0"/>
              <a:t>Changes in Phase 5</a:t>
            </a:r>
            <a:endParaRPr lang="en-US" dirty="0"/>
          </a:p>
        </p:txBody>
      </p:sp>
      <p:sp>
        <p:nvSpPr>
          <p:cNvPr id="7" name="Content Placeholder 6"/>
          <p:cNvSpPr>
            <a:spLocks noGrp="1"/>
          </p:cNvSpPr>
          <p:nvPr>
            <p:ph idx="1"/>
          </p:nvPr>
        </p:nvSpPr>
        <p:spPr/>
        <p:txBody>
          <a:bodyPr>
            <a:normAutofit/>
          </a:bodyPr>
          <a:lstStyle/>
          <a:p>
            <a:r>
              <a:rPr lang="en-US" b="1" dirty="0" smtClean="0"/>
              <a:t>Changes</a:t>
            </a:r>
            <a:r>
              <a:rPr lang="en-US" dirty="0" smtClean="0"/>
              <a:t>: Implement the </a:t>
            </a:r>
            <a:r>
              <a:rPr lang="en-US" dirty="0" err="1" smtClean="0"/>
              <a:t>isosurfacing</a:t>
            </a:r>
            <a:r>
              <a:rPr lang="en-US" dirty="0" smtClean="0"/>
              <a:t> algorithm using VTK’s contour filter</a:t>
            </a:r>
          </a:p>
          <a:p>
            <a:r>
              <a:rPr lang="en-US" b="1" dirty="0" smtClean="0"/>
              <a:t>Goal</a:t>
            </a:r>
            <a:r>
              <a:rPr lang="en-US" dirty="0" smtClean="0"/>
              <a:t>: Investigate the effects of using a different implementation, specifically an implementation using general-purpose visualization library that is designed for diverse usage (e.g., cell types, higher order elements, etc.)</a:t>
            </a:r>
            <a:endParaRPr lang="en-US" dirty="0"/>
          </a:p>
        </p:txBody>
      </p:sp>
      <p:sp>
        <p:nvSpPr>
          <p:cNvPr id="5" name="Slide Number Placeholder 4"/>
          <p:cNvSpPr>
            <a:spLocks noGrp="1"/>
          </p:cNvSpPr>
          <p:nvPr>
            <p:ph type="sldNum" sz="quarter" idx="12"/>
          </p:nvPr>
        </p:nvSpPr>
        <p:spPr/>
        <p:txBody>
          <a:bodyPr/>
          <a:lstStyle/>
          <a:p>
            <a:fld id="{6712F79E-9D0C-494C-A3B2-09AF771AE03F}" type="slidenum">
              <a:rPr lang="en-US" smtClean="0"/>
              <a:t>33</a:t>
            </a:fld>
            <a:endParaRPr lang="en-US"/>
          </a:p>
        </p:txBody>
      </p:sp>
    </p:spTree>
    <p:extLst>
      <p:ext uri="{BB962C8B-B14F-4D97-AF65-F5344CB8AC3E}">
        <p14:creationId xmlns:p14="http://schemas.microsoft.com/office/powerpoint/2010/main" val="241959502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Phase 5: Vary Algorithm Implementation</a:t>
            </a:r>
            <a:endParaRPr lang="en-US" dirty="0"/>
          </a:p>
        </p:txBody>
      </p:sp>
      <p:sp>
        <p:nvSpPr>
          <p:cNvPr id="3" name="Content Placeholder 2"/>
          <p:cNvSpPr>
            <a:spLocks noGrp="1"/>
          </p:cNvSpPr>
          <p:nvPr>
            <p:ph sz="half" idx="1"/>
          </p:nvPr>
        </p:nvSpPr>
        <p:spPr>
          <a:xfrm>
            <a:off x="838200" y="1960244"/>
            <a:ext cx="5410200" cy="5431156"/>
          </a:xfrm>
        </p:spPr>
        <p:txBody>
          <a:bodyPr>
            <a:normAutofit fontScale="85000" lnSpcReduction="20000"/>
          </a:bodyPr>
          <a:lstStyle/>
          <a:p>
            <a:r>
              <a:rPr lang="en-US" b="1" dirty="0" smtClean="0"/>
              <a:t>Compute-intensive</a:t>
            </a:r>
            <a:r>
              <a:rPr lang="en-US" dirty="0" smtClean="0"/>
              <a:t>: F</a:t>
            </a:r>
            <a:r>
              <a:rPr lang="en-US" baseline="-25000" dirty="0" smtClean="0"/>
              <a:t>rat</a:t>
            </a:r>
            <a:r>
              <a:rPr lang="en-US" dirty="0" smtClean="0"/>
              <a:t> and </a:t>
            </a:r>
            <a:r>
              <a:rPr lang="en-US" dirty="0" err="1" smtClean="0"/>
              <a:t>T</a:t>
            </a:r>
            <a:r>
              <a:rPr lang="en-US" baseline="-25000" dirty="0" err="1" smtClean="0"/>
              <a:t>rat</a:t>
            </a:r>
            <a:r>
              <a:rPr lang="en-US" baseline="-25000" dirty="0" smtClean="0"/>
              <a:t> </a:t>
            </a:r>
            <a:r>
              <a:rPr lang="en-US" dirty="0" smtClean="0"/>
              <a:t>are highly correlated</a:t>
            </a:r>
            <a:r>
              <a:rPr lang="en-US" dirty="0" smtClean="0">
                <a:sym typeface="Wingdings"/>
              </a:rPr>
              <a:t> </a:t>
            </a:r>
          </a:p>
          <a:p>
            <a:r>
              <a:rPr lang="en-US" dirty="0" smtClean="0"/>
              <a:t>Number of instructions issued differs between implementations (102 billion vs. 7 billion)</a:t>
            </a:r>
          </a:p>
          <a:p>
            <a:r>
              <a:rPr lang="en-US" dirty="0" smtClean="0"/>
              <a:t>Algorithm shifts from data- to compute-intensive and propositions become less favorable</a:t>
            </a:r>
          </a:p>
        </p:txBody>
      </p:sp>
      <p:sp>
        <p:nvSpPr>
          <p:cNvPr id="4" name="Content Placeholder 3"/>
          <p:cNvSpPr>
            <a:spLocks noGrp="1"/>
          </p:cNvSpPr>
          <p:nvPr>
            <p:ph sz="half" idx="2"/>
          </p:nvPr>
        </p:nvSpPr>
        <p:spPr/>
        <p:txBody>
          <a:bodyPr>
            <a:normAutofit fontScale="85000" lnSpcReduction="20000"/>
          </a:bodyPr>
          <a:lstStyle/>
          <a:p>
            <a:endParaRPr lang="en-US" dirty="0"/>
          </a:p>
        </p:txBody>
      </p:sp>
      <p:sp>
        <p:nvSpPr>
          <p:cNvPr id="5" name="Slide Number Placeholder 4"/>
          <p:cNvSpPr>
            <a:spLocks noGrp="1"/>
          </p:cNvSpPr>
          <p:nvPr>
            <p:ph type="sldNum" sz="quarter" idx="12"/>
          </p:nvPr>
        </p:nvSpPr>
        <p:spPr/>
        <p:txBody>
          <a:bodyPr/>
          <a:lstStyle/>
          <a:p>
            <a:fld id="{6712F79E-9D0C-494C-A3B2-09AF771AE03F}" type="slidenum">
              <a:rPr lang="en-US" smtClean="0"/>
              <a:t>34</a:t>
            </a:fld>
            <a:endParaRPr lang="en-US"/>
          </a:p>
        </p:txBody>
      </p:sp>
      <p:pic>
        <p:nvPicPr>
          <p:cNvPr id="7" name="Picture 6" descr="Screen Shot 2015-10-17 at 2.09.58 PM.png"/>
          <p:cNvPicPr>
            <a:picLocks noChangeAspect="1"/>
          </p:cNvPicPr>
          <p:nvPr/>
        </p:nvPicPr>
        <p:blipFill rotWithShape="1">
          <a:blip r:embed="rId3">
            <a:extLst>
              <a:ext uri="{28A0092B-C50C-407E-A947-70E740481C1C}">
                <a14:useLocalDpi xmlns:a14="http://schemas.microsoft.com/office/drawing/2010/main" val="0"/>
              </a:ext>
            </a:extLst>
          </a:blip>
          <a:srcRect l="486" r="1"/>
          <a:stretch/>
        </p:blipFill>
        <p:spPr>
          <a:xfrm>
            <a:off x="6089242" y="1828800"/>
            <a:ext cx="8541158" cy="4495800"/>
          </a:xfrm>
          <a:prstGeom prst="rect">
            <a:avLst/>
          </a:prstGeom>
        </p:spPr>
      </p:pic>
      <p:sp>
        <p:nvSpPr>
          <p:cNvPr id="8" name="TextBox 7"/>
          <p:cNvSpPr txBox="1"/>
          <p:nvPr/>
        </p:nvSpPr>
        <p:spPr>
          <a:xfrm>
            <a:off x="6106837" y="6400800"/>
            <a:ext cx="8540496" cy="492443"/>
          </a:xfrm>
          <a:prstGeom prst="rect">
            <a:avLst/>
          </a:prstGeom>
          <a:noFill/>
        </p:spPr>
        <p:txBody>
          <a:bodyPr wrap="square" rtlCol="0">
            <a:spAutoFit/>
          </a:bodyPr>
          <a:lstStyle/>
          <a:p>
            <a:pPr algn="ctr"/>
            <a:r>
              <a:rPr lang="en-US" b="1" u="sng" dirty="0" smtClean="0">
                <a:solidFill>
                  <a:srgbClr val="FF0000"/>
                </a:solidFill>
              </a:rPr>
              <a:t>General Implementation</a:t>
            </a:r>
            <a:r>
              <a:rPr lang="en-US" dirty="0" smtClean="0"/>
              <a:t>, Enzo-10M, CPU1, </a:t>
            </a:r>
            <a:r>
              <a:rPr lang="en-US" dirty="0" err="1" smtClean="0"/>
              <a:t>OpenMP</a:t>
            </a:r>
            <a:endParaRPr lang="en-US" dirty="0"/>
          </a:p>
        </p:txBody>
      </p:sp>
      <p:sp>
        <p:nvSpPr>
          <p:cNvPr id="9" name="Rectangle 8"/>
          <p:cNvSpPr/>
          <p:nvPr/>
        </p:nvSpPr>
        <p:spPr>
          <a:xfrm>
            <a:off x="6172200" y="5791200"/>
            <a:ext cx="8305800" cy="457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272448194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Changes in Phase 6</a:t>
            </a:r>
            <a:endParaRPr lang="en-US" dirty="0"/>
          </a:p>
        </p:txBody>
      </p:sp>
      <p:sp>
        <p:nvSpPr>
          <p:cNvPr id="3" name="Content Placeholder 2"/>
          <p:cNvSpPr>
            <a:spLocks noGrp="1"/>
          </p:cNvSpPr>
          <p:nvPr>
            <p:ph idx="1"/>
          </p:nvPr>
        </p:nvSpPr>
        <p:spPr/>
        <p:txBody>
          <a:bodyPr>
            <a:normAutofit/>
          </a:bodyPr>
          <a:lstStyle/>
          <a:p>
            <a:r>
              <a:rPr lang="en-US" b="1" dirty="0" smtClean="0"/>
              <a:t>Changes</a:t>
            </a:r>
            <a:r>
              <a:rPr lang="en-US" dirty="0" smtClean="0"/>
              <a:t>: Execute our own implementation with MPI on a different processor architecture</a:t>
            </a:r>
          </a:p>
          <a:p>
            <a:pPr lvl="1"/>
            <a:r>
              <a:rPr lang="en-US" dirty="0" smtClean="0"/>
              <a:t>Shared clock frequency between cache and compute unit</a:t>
            </a:r>
          </a:p>
          <a:p>
            <a:pPr lvl="1"/>
            <a:r>
              <a:rPr lang="en-US" dirty="0" smtClean="0"/>
              <a:t>In previous phases, clock frequency was decoupled</a:t>
            </a:r>
          </a:p>
          <a:p>
            <a:r>
              <a:rPr lang="en-US" b="1" dirty="0" smtClean="0"/>
              <a:t>Goal</a:t>
            </a:r>
            <a:r>
              <a:rPr lang="en-US" dirty="0" smtClean="0"/>
              <a:t>: Investigate the effects of alternate hardware architectures</a:t>
            </a:r>
            <a:endParaRPr lang="en-US" dirty="0"/>
          </a:p>
        </p:txBody>
      </p:sp>
      <p:sp>
        <p:nvSpPr>
          <p:cNvPr id="4" name="Slide Number Placeholder 3"/>
          <p:cNvSpPr>
            <a:spLocks noGrp="1"/>
          </p:cNvSpPr>
          <p:nvPr>
            <p:ph type="sldNum" sz="quarter" idx="12"/>
          </p:nvPr>
        </p:nvSpPr>
        <p:spPr/>
        <p:txBody>
          <a:bodyPr/>
          <a:lstStyle/>
          <a:p>
            <a:fld id="{6712F79E-9D0C-494C-A3B2-09AF771AE03F}" type="slidenum">
              <a:rPr lang="en-US" smtClean="0"/>
              <a:t>35</a:t>
            </a:fld>
            <a:endParaRPr lang="en-US"/>
          </a:p>
        </p:txBody>
      </p:sp>
    </p:spTree>
    <p:extLst>
      <p:ext uri="{BB962C8B-B14F-4D97-AF65-F5344CB8AC3E}">
        <p14:creationId xmlns:p14="http://schemas.microsoft.com/office/powerpoint/2010/main" val="34229469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6: Vary Hardware Architecture</a:t>
            </a:r>
            <a:endParaRPr lang="en-US" dirty="0"/>
          </a:p>
        </p:txBody>
      </p:sp>
      <p:sp>
        <p:nvSpPr>
          <p:cNvPr id="3" name="Content Placeholder 2"/>
          <p:cNvSpPr>
            <a:spLocks noGrp="1"/>
          </p:cNvSpPr>
          <p:nvPr>
            <p:ph sz="half" idx="1"/>
          </p:nvPr>
        </p:nvSpPr>
        <p:spPr>
          <a:xfrm>
            <a:off x="731520" y="1920240"/>
            <a:ext cx="5440680" cy="5431156"/>
          </a:xfrm>
        </p:spPr>
        <p:txBody>
          <a:bodyPr>
            <a:normAutofit/>
          </a:bodyPr>
          <a:lstStyle/>
          <a:p>
            <a:r>
              <a:rPr lang="en-US" dirty="0" smtClean="0"/>
              <a:t>Single clock frequency affects compute units AND shared L3 cache rates on Intel Ivy Bridge </a:t>
            </a:r>
          </a:p>
          <a:p>
            <a:r>
              <a:rPr lang="en-US" dirty="0" smtClean="0"/>
              <a:t>Propositions now unfavorable</a:t>
            </a:r>
            <a:endParaRPr lang="en-US" dirty="0"/>
          </a:p>
        </p:txBody>
      </p:sp>
      <p:sp>
        <p:nvSpPr>
          <p:cNvPr id="4" name="Content Placeholder 3"/>
          <p:cNvSpPr>
            <a:spLocks noGrp="1"/>
          </p:cNvSpPr>
          <p:nvPr>
            <p:ph sz="half" idx="2"/>
          </p:nvPr>
        </p:nvSpPr>
        <p:spPr/>
        <p:txBody>
          <a:bodyPr>
            <a:normAutofit/>
          </a:bodyPr>
          <a:lstStyle/>
          <a:p>
            <a:endParaRPr lang="en-US" dirty="0"/>
          </a:p>
        </p:txBody>
      </p:sp>
      <p:sp>
        <p:nvSpPr>
          <p:cNvPr id="5" name="Slide Number Placeholder 4"/>
          <p:cNvSpPr>
            <a:spLocks noGrp="1"/>
          </p:cNvSpPr>
          <p:nvPr>
            <p:ph type="sldNum" sz="quarter" idx="12"/>
          </p:nvPr>
        </p:nvSpPr>
        <p:spPr/>
        <p:txBody>
          <a:bodyPr/>
          <a:lstStyle/>
          <a:p>
            <a:fld id="{6712F79E-9D0C-494C-A3B2-09AF771AE03F}" type="slidenum">
              <a:rPr lang="en-US" smtClean="0"/>
              <a:t>36</a:t>
            </a:fld>
            <a:endParaRPr lang="en-US"/>
          </a:p>
        </p:txBody>
      </p:sp>
      <p:pic>
        <p:nvPicPr>
          <p:cNvPr id="6" name="Picture 5" descr="Screen Shot 2015-10-17 at 2.24.3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9800" y="1862668"/>
            <a:ext cx="8610599" cy="3581720"/>
          </a:xfrm>
          <a:prstGeom prst="rect">
            <a:avLst/>
          </a:prstGeom>
        </p:spPr>
      </p:pic>
      <p:sp>
        <p:nvSpPr>
          <p:cNvPr id="7" name="TextBox 6"/>
          <p:cNvSpPr txBox="1"/>
          <p:nvPr/>
        </p:nvSpPr>
        <p:spPr>
          <a:xfrm>
            <a:off x="5907024" y="5562600"/>
            <a:ext cx="8723376" cy="492443"/>
          </a:xfrm>
          <a:prstGeom prst="rect">
            <a:avLst/>
          </a:prstGeom>
          <a:noFill/>
        </p:spPr>
        <p:txBody>
          <a:bodyPr wrap="square" rtlCol="0">
            <a:spAutoFit/>
          </a:bodyPr>
          <a:lstStyle/>
          <a:p>
            <a:pPr algn="ctr"/>
            <a:r>
              <a:rPr lang="en-US" dirty="0" smtClean="0"/>
              <a:t>Baseline Implementation, Enzo-10M, </a:t>
            </a:r>
            <a:r>
              <a:rPr lang="en-US" b="1" u="sng" dirty="0" smtClean="0">
                <a:solidFill>
                  <a:srgbClr val="FF0000"/>
                </a:solidFill>
              </a:rPr>
              <a:t>CPU2</a:t>
            </a:r>
            <a:r>
              <a:rPr lang="en-US" dirty="0" smtClean="0"/>
              <a:t>, MPI</a:t>
            </a:r>
            <a:endParaRPr lang="en-US" dirty="0"/>
          </a:p>
        </p:txBody>
      </p:sp>
      <p:sp>
        <p:nvSpPr>
          <p:cNvPr id="8" name="Rectangle 7"/>
          <p:cNvSpPr/>
          <p:nvPr/>
        </p:nvSpPr>
        <p:spPr>
          <a:xfrm>
            <a:off x="6096000" y="4876800"/>
            <a:ext cx="8458200" cy="457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218392944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Background</a:t>
            </a:r>
          </a:p>
          <a:p>
            <a:r>
              <a:rPr lang="en-US" dirty="0" smtClean="0"/>
              <a:t>Strategy &amp; Research Questions</a:t>
            </a:r>
          </a:p>
          <a:p>
            <a:r>
              <a:rPr lang="en-US" dirty="0" smtClean="0"/>
              <a:t>Experimental Overview</a:t>
            </a:r>
          </a:p>
          <a:p>
            <a:r>
              <a:rPr lang="en-US" dirty="0" smtClean="0">
                <a:solidFill>
                  <a:srgbClr val="000000"/>
                </a:solidFill>
              </a:rPr>
              <a:t>Results</a:t>
            </a:r>
          </a:p>
          <a:p>
            <a:r>
              <a:rPr lang="en-US" dirty="0" smtClean="0">
                <a:solidFill>
                  <a:srgbClr val="FF0000"/>
                </a:solidFill>
              </a:rPr>
              <a:t>Takeaways</a:t>
            </a:r>
          </a:p>
        </p:txBody>
      </p:sp>
      <p:sp>
        <p:nvSpPr>
          <p:cNvPr id="4" name="Slide Number Placeholder 3"/>
          <p:cNvSpPr>
            <a:spLocks noGrp="1"/>
          </p:cNvSpPr>
          <p:nvPr>
            <p:ph type="sldNum" sz="quarter" idx="12"/>
          </p:nvPr>
        </p:nvSpPr>
        <p:spPr/>
        <p:txBody>
          <a:bodyPr/>
          <a:lstStyle/>
          <a:p>
            <a:fld id="{6712F79E-9D0C-494C-A3B2-09AF771AE03F}" type="slidenum">
              <a:rPr lang="en-US" smtClean="0"/>
              <a:t>37</a:t>
            </a:fld>
            <a:endParaRPr lang="en-US"/>
          </a:p>
        </p:txBody>
      </p:sp>
    </p:spTree>
    <p:extLst>
      <p:ext uri="{BB962C8B-B14F-4D97-AF65-F5344CB8AC3E}">
        <p14:creationId xmlns:p14="http://schemas.microsoft.com/office/powerpoint/2010/main" val="398171918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Study Takeaways</a:t>
            </a:r>
            <a:endParaRPr lang="en-US" dirty="0"/>
          </a:p>
        </p:txBody>
      </p:sp>
      <p:sp>
        <p:nvSpPr>
          <p:cNvPr id="6" name="Content Placeholder 5"/>
          <p:cNvSpPr>
            <a:spLocks noGrp="1"/>
          </p:cNvSpPr>
          <p:nvPr>
            <p:ph idx="1"/>
          </p:nvPr>
        </p:nvSpPr>
        <p:spPr>
          <a:xfrm>
            <a:off x="731520" y="1920240"/>
            <a:ext cx="13167360" cy="5623560"/>
          </a:xfrm>
        </p:spPr>
        <p:txBody>
          <a:bodyPr>
            <a:normAutofit fontScale="85000" lnSpcReduction="20000"/>
          </a:bodyPr>
          <a:lstStyle/>
          <a:p>
            <a:r>
              <a:rPr lang="en-US" dirty="0" err="1" smtClean="0"/>
              <a:t>Isosurfacing</a:t>
            </a:r>
            <a:r>
              <a:rPr lang="en-US" dirty="0" smtClean="0"/>
              <a:t> is sufficiently data-intensive to gain            energy/power savings by reducing the clock frequency</a:t>
            </a:r>
          </a:p>
          <a:p>
            <a:r>
              <a:rPr lang="en-US" dirty="0" smtClean="0"/>
              <a:t>Tradeoffs between runtime and energy/power become more favorable when:</a:t>
            </a:r>
          </a:p>
          <a:p>
            <a:pPr lvl="1"/>
            <a:r>
              <a:rPr lang="en-US" dirty="0" smtClean="0"/>
              <a:t>Increasing data set complexity (e.g., size, irregular access patterns)</a:t>
            </a:r>
          </a:p>
          <a:p>
            <a:pPr lvl="1"/>
            <a:r>
              <a:rPr lang="en-US" dirty="0" smtClean="0"/>
              <a:t>Heavily stressing memory subsystem (e.g., concurrency)</a:t>
            </a:r>
          </a:p>
          <a:p>
            <a:pPr marL="489833" lvl="1" indent="-489833">
              <a:buFont typeface="Arial" pitchFamily="34" charset="0"/>
              <a:buChar char="•"/>
            </a:pPr>
            <a:r>
              <a:rPr lang="en-US" dirty="0" smtClean="0"/>
              <a:t>General</a:t>
            </a:r>
            <a:r>
              <a:rPr lang="en-US" dirty="0"/>
              <a:t>-purpose visualization software shifts instruction counts, resulting in less favorable tradeoffs between runtime and </a:t>
            </a:r>
            <a:r>
              <a:rPr lang="en-US" dirty="0" smtClean="0"/>
              <a:t>          energy</a:t>
            </a:r>
            <a:r>
              <a:rPr lang="en-US" dirty="0"/>
              <a:t>/power savings </a:t>
            </a:r>
            <a:endParaRPr lang="en-US" b="1" dirty="0" smtClean="0"/>
          </a:p>
          <a:p>
            <a:r>
              <a:rPr lang="en-US" b="1" dirty="0" smtClean="0"/>
              <a:t>Next steps</a:t>
            </a:r>
            <a:r>
              <a:rPr lang="en-US" dirty="0" smtClean="0"/>
              <a:t>: applying factors to more visualization algorithms (i.e., particle advection, volume rendering)</a:t>
            </a:r>
          </a:p>
        </p:txBody>
      </p:sp>
      <p:sp>
        <p:nvSpPr>
          <p:cNvPr id="5" name="Slide Number Placeholder 4"/>
          <p:cNvSpPr>
            <a:spLocks noGrp="1"/>
          </p:cNvSpPr>
          <p:nvPr>
            <p:ph type="sldNum" sz="quarter" idx="12"/>
          </p:nvPr>
        </p:nvSpPr>
        <p:spPr/>
        <p:txBody>
          <a:bodyPr/>
          <a:lstStyle/>
          <a:p>
            <a:fld id="{6712F79E-9D0C-494C-A3B2-09AF771AE03F}" type="slidenum">
              <a:rPr lang="en-US" smtClean="0"/>
              <a:t>38</a:t>
            </a:fld>
            <a:endParaRPr lang="en-US"/>
          </a:p>
        </p:txBody>
      </p:sp>
    </p:spTree>
    <p:extLst>
      <p:ext uri="{BB962C8B-B14F-4D97-AF65-F5344CB8AC3E}">
        <p14:creationId xmlns:p14="http://schemas.microsoft.com/office/powerpoint/2010/main" val="40720625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Power Costs</a:t>
            </a:r>
            <a:endParaRPr lang="en-US" dirty="0"/>
          </a:p>
        </p:txBody>
      </p:sp>
      <p:sp>
        <p:nvSpPr>
          <p:cNvPr id="9" name="Content Placeholder 8"/>
          <p:cNvSpPr>
            <a:spLocks noGrp="1"/>
          </p:cNvSpPr>
          <p:nvPr>
            <p:ph sz="half" idx="1"/>
          </p:nvPr>
        </p:nvSpPr>
        <p:spPr>
          <a:xfrm>
            <a:off x="731520" y="1920240"/>
            <a:ext cx="6464808" cy="5431156"/>
          </a:xfrm>
        </p:spPr>
        <p:txBody>
          <a:bodyPr>
            <a:normAutofit lnSpcReduction="10000"/>
          </a:bodyPr>
          <a:lstStyle/>
          <a:p>
            <a:r>
              <a:rPr lang="en-US" dirty="0" smtClean="0"/>
              <a:t>1 MW of power cost $1M per year</a:t>
            </a:r>
          </a:p>
          <a:p>
            <a:r>
              <a:rPr lang="en-US" dirty="0" smtClean="0"/>
              <a:t>Supercomputing centers are paying ~$10M</a:t>
            </a:r>
          </a:p>
          <a:p>
            <a:r>
              <a:rPr lang="en-US" dirty="0" smtClean="0"/>
              <a:t>As machines get larger, cost rises, unless we innovate power-efficient techniques</a:t>
            </a:r>
          </a:p>
          <a:p>
            <a:pPr lvl="1"/>
            <a:r>
              <a:rPr lang="en-US" dirty="0" smtClean="0"/>
              <a:t>Techniques may come from HW, but SW as well</a:t>
            </a:r>
            <a:endParaRPr lang="en-US" dirty="0"/>
          </a:p>
        </p:txBody>
      </p:sp>
      <p:graphicFrame>
        <p:nvGraphicFramePr>
          <p:cNvPr id="2" name="Content Placeholder 1"/>
          <p:cNvGraphicFramePr>
            <a:graphicFrameLocks noGrp="1"/>
          </p:cNvGraphicFramePr>
          <p:nvPr>
            <p:ph sz="half" idx="2"/>
            <p:extLst>
              <p:ext uri="{D42A27DB-BD31-4B8C-83A1-F6EECF244321}">
                <p14:modId xmlns:p14="http://schemas.microsoft.com/office/powerpoint/2010/main" val="1264903239"/>
              </p:ext>
            </p:extLst>
          </p:nvPr>
        </p:nvGraphicFramePr>
        <p:xfrm>
          <a:off x="7086599" y="1905000"/>
          <a:ext cx="7560733" cy="5638800"/>
        </p:xfrm>
        <a:graphic>
          <a:graphicData uri="http://schemas.openxmlformats.org/drawingml/2006/table">
            <a:tbl>
              <a:tblPr firstRow="1" bandRow="1">
                <a:tableStyleId>{5C22544A-7EE6-4342-B048-85BDC9FD1C3A}</a:tableStyleId>
              </a:tblPr>
              <a:tblGrid>
                <a:gridCol w="1209063"/>
                <a:gridCol w="2166628"/>
                <a:gridCol w="1246622"/>
                <a:gridCol w="1673815"/>
                <a:gridCol w="1264605"/>
              </a:tblGrid>
              <a:tr h="1127760">
                <a:tc>
                  <a:txBody>
                    <a:bodyPr/>
                    <a:lstStyle/>
                    <a:p>
                      <a:r>
                        <a:rPr lang="en-US" dirty="0" smtClean="0"/>
                        <a:t>Rank</a:t>
                      </a:r>
                      <a:endParaRPr lang="en-US" dirty="0"/>
                    </a:p>
                  </a:txBody>
                  <a:tcPr/>
                </a:tc>
                <a:tc>
                  <a:txBody>
                    <a:bodyPr/>
                    <a:lstStyle/>
                    <a:p>
                      <a:r>
                        <a:rPr lang="en-US" dirty="0" smtClean="0"/>
                        <a:t>System</a:t>
                      </a:r>
                      <a:endParaRPr lang="en-US" dirty="0"/>
                    </a:p>
                  </a:txBody>
                  <a:tcPr/>
                </a:tc>
                <a:tc>
                  <a:txBody>
                    <a:bodyPr/>
                    <a:lstStyle/>
                    <a:p>
                      <a:pPr algn="ctr"/>
                      <a:r>
                        <a:rPr lang="en-US" dirty="0" smtClean="0"/>
                        <a:t>Cores</a:t>
                      </a:r>
                      <a:endParaRPr lang="en-US" dirty="0"/>
                    </a:p>
                  </a:txBody>
                  <a:tcPr/>
                </a:tc>
                <a:tc>
                  <a:txBody>
                    <a:bodyPr/>
                    <a:lstStyle/>
                    <a:p>
                      <a:pPr algn="ctr"/>
                      <a:r>
                        <a:rPr lang="en-US" dirty="0" err="1" smtClean="0"/>
                        <a:t>Rmax</a:t>
                      </a:r>
                      <a:r>
                        <a:rPr lang="en-US" dirty="0" smtClean="0"/>
                        <a:t> </a:t>
                      </a:r>
                    </a:p>
                    <a:p>
                      <a:pPr algn="ctr"/>
                      <a:r>
                        <a:rPr lang="en-US" dirty="0" smtClean="0"/>
                        <a:t>(PFLOPS)</a:t>
                      </a:r>
                      <a:endParaRPr lang="en-US" dirty="0"/>
                    </a:p>
                  </a:txBody>
                  <a:tcPr/>
                </a:tc>
                <a:tc>
                  <a:txBody>
                    <a:bodyPr/>
                    <a:lstStyle/>
                    <a:p>
                      <a:pPr algn="ctr"/>
                      <a:r>
                        <a:rPr lang="en-US" dirty="0" smtClean="0"/>
                        <a:t>Power</a:t>
                      </a:r>
                    </a:p>
                    <a:p>
                      <a:pPr algn="ctr"/>
                      <a:r>
                        <a:rPr lang="en-US" dirty="0" smtClean="0"/>
                        <a:t>(MW)</a:t>
                      </a:r>
                      <a:endParaRPr lang="en-US" dirty="0"/>
                    </a:p>
                  </a:txBody>
                  <a:tcPr/>
                </a:tc>
              </a:tr>
              <a:tr h="1127760">
                <a:tc>
                  <a:txBody>
                    <a:bodyPr/>
                    <a:lstStyle/>
                    <a:p>
                      <a:r>
                        <a:rPr lang="en-US" dirty="0" smtClean="0"/>
                        <a:t>1</a:t>
                      </a:r>
                      <a:endParaRPr lang="en-US" dirty="0"/>
                    </a:p>
                  </a:txBody>
                  <a:tcPr/>
                </a:tc>
                <a:tc>
                  <a:txBody>
                    <a:bodyPr/>
                    <a:lstStyle/>
                    <a:p>
                      <a:r>
                        <a:rPr lang="en-US" dirty="0" smtClean="0"/>
                        <a:t>Tianhe-2</a:t>
                      </a:r>
                      <a:r>
                        <a:rPr lang="en-US" baseline="0" dirty="0" smtClean="0"/>
                        <a:t>, </a:t>
                      </a:r>
                    </a:p>
                    <a:p>
                      <a:r>
                        <a:rPr lang="en-US" dirty="0" smtClean="0"/>
                        <a:t>China</a:t>
                      </a:r>
                    </a:p>
                  </a:txBody>
                  <a:tcPr/>
                </a:tc>
                <a:tc>
                  <a:txBody>
                    <a:bodyPr/>
                    <a:lstStyle/>
                    <a:p>
                      <a:pPr algn="ctr"/>
                      <a:r>
                        <a:rPr lang="en-US" dirty="0" smtClean="0"/>
                        <a:t>3.12M</a:t>
                      </a:r>
                      <a:endParaRPr lang="en-US" dirty="0"/>
                    </a:p>
                  </a:txBody>
                  <a:tcPr/>
                </a:tc>
                <a:tc>
                  <a:txBody>
                    <a:bodyPr/>
                    <a:lstStyle/>
                    <a:p>
                      <a:pPr algn="ctr"/>
                      <a:r>
                        <a:rPr lang="en-US" dirty="0" smtClean="0"/>
                        <a:t>33.9</a:t>
                      </a:r>
                      <a:endParaRPr lang="en-US" dirty="0"/>
                    </a:p>
                  </a:txBody>
                  <a:tcPr/>
                </a:tc>
                <a:tc>
                  <a:txBody>
                    <a:bodyPr/>
                    <a:lstStyle/>
                    <a:p>
                      <a:pPr algn="ctr"/>
                      <a:r>
                        <a:rPr lang="en-US" dirty="0" smtClean="0"/>
                        <a:t>17.8</a:t>
                      </a:r>
                      <a:endParaRPr lang="en-US" dirty="0"/>
                    </a:p>
                  </a:txBody>
                  <a:tcPr/>
                </a:tc>
              </a:tr>
              <a:tr h="1127760">
                <a:tc>
                  <a:txBody>
                    <a:bodyPr/>
                    <a:lstStyle/>
                    <a:p>
                      <a:r>
                        <a:rPr lang="en-US" dirty="0" smtClean="0"/>
                        <a:t>2</a:t>
                      </a:r>
                      <a:endParaRPr lang="en-US" dirty="0"/>
                    </a:p>
                  </a:txBody>
                  <a:tcPr/>
                </a:tc>
                <a:tc>
                  <a:txBody>
                    <a:bodyPr/>
                    <a:lstStyle/>
                    <a:p>
                      <a:r>
                        <a:rPr lang="en-US" dirty="0" smtClean="0"/>
                        <a:t>Titan,   </a:t>
                      </a:r>
                    </a:p>
                    <a:p>
                      <a:r>
                        <a:rPr lang="en-US" dirty="0" smtClean="0"/>
                        <a:t>ORNL</a:t>
                      </a:r>
                      <a:endParaRPr lang="en-US" dirty="0"/>
                    </a:p>
                  </a:txBody>
                  <a:tcPr/>
                </a:tc>
                <a:tc>
                  <a:txBody>
                    <a:bodyPr/>
                    <a:lstStyle/>
                    <a:p>
                      <a:pPr algn="ctr"/>
                      <a:r>
                        <a:rPr lang="en-US" dirty="0" smtClean="0"/>
                        <a:t>560K</a:t>
                      </a:r>
                      <a:endParaRPr lang="en-US" dirty="0"/>
                    </a:p>
                  </a:txBody>
                  <a:tcPr/>
                </a:tc>
                <a:tc>
                  <a:txBody>
                    <a:bodyPr/>
                    <a:lstStyle/>
                    <a:p>
                      <a:pPr algn="ctr"/>
                      <a:r>
                        <a:rPr lang="en-US" dirty="0" smtClean="0"/>
                        <a:t>17.6</a:t>
                      </a:r>
                      <a:endParaRPr lang="en-US" dirty="0"/>
                    </a:p>
                  </a:txBody>
                  <a:tcPr/>
                </a:tc>
                <a:tc>
                  <a:txBody>
                    <a:bodyPr/>
                    <a:lstStyle/>
                    <a:p>
                      <a:pPr algn="ctr"/>
                      <a:r>
                        <a:rPr lang="en-US" dirty="0" smtClean="0"/>
                        <a:t>8.2</a:t>
                      </a:r>
                      <a:endParaRPr lang="en-US" dirty="0"/>
                    </a:p>
                  </a:txBody>
                  <a:tcPr/>
                </a:tc>
              </a:tr>
              <a:tr h="1127760">
                <a:tc>
                  <a:txBody>
                    <a:bodyPr/>
                    <a:lstStyle/>
                    <a:p>
                      <a:r>
                        <a:rPr lang="en-US" dirty="0" smtClean="0"/>
                        <a:t>3</a:t>
                      </a:r>
                      <a:endParaRPr lang="en-US" dirty="0"/>
                    </a:p>
                  </a:txBody>
                  <a:tcPr/>
                </a:tc>
                <a:tc>
                  <a:txBody>
                    <a:bodyPr/>
                    <a:lstStyle/>
                    <a:p>
                      <a:r>
                        <a:rPr lang="en-US" dirty="0" smtClean="0"/>
                        <a:t>Sequoia,</a:t>
                      </a:r>
                      <a:r>
                        <a:rPr lang="en-US" baseline="0" dirty="0" smtClean="0"/>
                        <a:t> </a:t>
                      </a:r>
                    </a:p>
                    <a:p>
                      <a:r>
                        <a:rPr lang="en-US" baseline="0" dirty="0" smtClean="0"/>
                        <a:t>LLNL</a:t>
                      </a:r>
                      <a:endParaRPr lang="en-US" dirty="0"/>
                    </a:p>
                  </a:txBody>
                  <a:tcPr/>
                </a:tc>
                <a:tc>
                  <a:txBody>
                    <a:bodyPr/>
                    <a:lstStyle/>
                    <a:p>
                      <a:pPr algn="ctr"/>
                      <a:r>
                        <a:rPr lang="en-US" dirty="0" smtClean="0"/>
                        <a:t>1.57M</a:t>
                      </a:r>
                      <a:endParaRPr lang="en-US" dirty="0"/>
                    </a:p>
                  </a:txBody>
                  <a:tcPr/>
                </a:tc>
                <a:tc>
                  <a:txBody>
                    <a:bodyPr/>
                    <a:lstStyle/>
                    <a:p>
                      <a:pPr algn="ctr"/>
                      <a:r>
                        <a:rPr lang="en-US" dirty="0" smtClean="0"/>
                        <a:t>17.2</a:t>
                      </a:r>
                      <a:endParaRPr lang="en-US" dirty="0"/>
                    </a:p>
                  </a:txBody>
                  <a:tcPr/>
                </a:tc>
                <a:tc>
                  <a:txBody>
                    <a:bodyPr/>
                    <a:lstStyle/>
                    <a:p>
                      <a:pPr algn="ctr"/>
                      <a:r>
                        <a:rPr lang="en-US" dirty="0" smtClean="0"/>
                        <a:t>7.9</a:t>
                      </a:r>
                      <a:endParaRPr lang="en-US" dirty="0"/>
                    </a:p>
                  </a:txBody>
                  <a:tcPr/>
                </a:tc>
              </a:tr>
              <a:tr h="1127760">
                <a:tc>
                  <a:txBody>
                    <a:bodyPr/>
                    <a:lstStyle/>
                    <a:p>
                      <a:r>
                        <a:rPr lang="en-US" dirty="0" smtClean="0"/>
                        <a:t>4</a:t>
                      </a:r>
                      <a:endParaRPr lang="en-US" dirty="0"/>
                    </a:p>
                  </a:txBody>
                  <a:tcPr/>
                </a:tc>
                <a:tc>
                  <a:txBody>
                    <a:bodyPr/>
                    <a:lstStyle/>
                    <a:p>
                      <a:r>
                        <a:rPr lang="en-US" dirty="0" smtClean="0"/>
                        <a:t>K computer, </a:t>
                      </a:r>
                    </a:p>
                    <a:p>
                      <a:r>
                        <a:rPr lang="en-US" dirty="0" smtClean="0"/>
                        <a:t>Japan</a:t>
                      </a:r>
                      <a:endParaRPr lang="en-US" dirty="0"/>
                    </a:p>
                  </a:txBody>
                  <a:tcPr/>
                </a:tc>
                <a:tc>
                  <a:txBody>
                    <a:bodyPr/>
                    <a:lstStyle/>
                    <a:p>
                      <a:pPr algn="ctr"/>
                      <a:r>
                        <a:rPr lang="en-US" dirty="0" smtClean="0"/>
                        <a:t>705K</a:t>
                      </a:r>
                      <a:endParaRPr lang="en-US" dirty="0"/>
                    </a:p>
                  </a:txBody>
                  <a:tcPr/>
                </a:tc>
                <a:tc>
                  <a:txBody>
                    <a:bodyPr/>
                    <a:lstStyle/>
                    <a:p>
                      <a:pPr algn="ctr"/>
                      <a:r>
                        <a:rPr lang="en-US" dirty="0" smtClean="0"/>
                        <a:t>10.5</a:t>
                      </a:r>
                      <a:endParaRPr lang="en-US" dirty="0"/>
                    </a:p>
                  </a:txBody>
                  <a:tcPr/>
                </a:tc>
                <a:tc>
                  <a:txBody>
                    <a:bodyPr/>
                    <a:lstStyle/>
                    <a:p>
                      <a:pPr algn="ctr"/>
                      <a:r>
                        <a:rPr lang="en-US" dirty="0" smtClean="0"/>
                        <a:t>12.7</a:t>
                      </a:r>
                      <a:endParaRPr lang="en-US" dirty="0"/>
                    </a:p>
                  </a:txBody>
                  <a:tcPr/>
                </a:tc>
              </a:tr>
            </a:tbl>
          </a:graphicData>
        </a:graphic>
      </p:graphicFrame>
      <p:sp>
        <p:nvSpPr>
          <p:cNvPr id="5" name="Slide Number Placeholder 4"/>
          <p:cNvSpPr>
            <a:spLocks noGrp="1"/>
          </p:cNvSpPr>
          <p:nvPr>
            <p:ph type="sldNum" sz="quarter" idx="12"/>
          </p:nvPr>
        </p:nvSpPr>
        <p:spPr/>
        <p:txBody>
          <a:bodyPr/>
          <a:lstStyle/>
          <a:p>
            <a:fld id="{6712F79E-9D0C-494C-A3B2-09AF771AE03F}" type="slidenum">
              <a:rPr lang="en-US" smtClean="0"/>
              <a:t>3</a:t>
            </a:fld>
            <a:endParaRPr lang="en-US"/>
          </a:p>
        </p:txBody>
      </p:sp>
      <p:sp>
        <p:nvSpPr>
          <p:cNvPr id="6" name="TextBox 5"/>
          <p:cNvSpPr txBox="1"/>
          <p:nvPr/>
        </p:nvSpPr>
        <p:spPr>
          <a:xfrm>
            <a:off x="16933" y="7745624"/>
            <a:ext cx="4648200" cy="492443"/>
          </a:xfrm>
          <a:prstGeom prst="rect">
            <a:avLst/>
          </a:prstGeom>
          <a:noFill/>
        </p:spPr>
        <p:txBody>
          <a:bodyPr wrap="square" rtlCol="0">
            <a:spAutoFit/>
          </a:bodyPr>
          <a:lstStyle/>
          <a:p>
            <a:r>
              <a:rPr lang="en-US" dirty="0" smtClean="0"/>
              <a:t>Top500, Jun2015</a:t>
            </a:r>
            <a:endParaRPr lang="en-US" dirty="0"/>
          </a:p>
        </p:txBody>
      </p:sp>
      <p:sp>
        <p:nvSpPr>
          <p:cNvPr id="7" name="Rectangle 6"/>
          <p:cNvSpPr/>
          <p:nvPr/>
        </p:nvSpPr>
        <p:spPr>
          <a:xfrm>
            <a:off x="13335000" y="1981200"/>
            <a:ext cx="1219200" cy="53340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958821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3" name="Content Placeholder 2"/>
          <p:cNvSpPr>
            <a:spLocks noGrp="1"/>
          </p:cNvSpPr>
          <p:nvPr>
            <p:ph idx="1"/>
          </p:nvPr>
        </p:nvSpPr>
        <p:spPr/>
        <p:txBody>
          <a:bodyPr>
            <a:normAutofit fontScale="92500"/>
          </a:bodyPr>
          <a:lstStyle/>
          <a:p>
            <a:r>
              <a:rPr lang="en-US" dirty="0" smtClean="0"/>
              <a:t>Department of Energy Advanced Scientific Computing Research (ASCR), Program Manager Lucy </a:t>
            </a:r>
            <a:r>
              <a:rPr lang="en-US" dirty="0" err="1" smtClean="0"/>
              <a:t>Nowell</a:t>
            </a:r>
            <a:endParaRPr lang="en-US" dirty="0" smtClean="0"/>
          </a:p>
          <a:p>
            <a:r>
              <a:rPr lang="en-US" dirty="0" smtClean="0"/>
              <a:t>Laura Carrington and </a:t>
            </a:r>
            <a:r>
              <a:rPr lang="en-US" dirty="0" err="1" smtClean="0"/>
              <a:t>Ananta</a:t>
            </a:r>
            <a:r>
              <a:rPr lang="en-US" dirty="0" smtClean="0"/>
              <a:t> </a:t>
            </a:r>
            <a:r>
              <a:rPr lang="en-US" dirty="0" err="1" smtClean="0"/>
              <a:t>Tiwari</a:t>
            </a:r>
            <a:r>
              <a:rPr lang="en-US" dirty="0" smtClean="0"/>
              <a:t> of San Diego Supercomputing Center for providing advice and expertise</a:t>
            </a:r>
          </a:p>
          <a:p>
            <a:r>
              <a:rPr lang="en-US" dirty="0" smtClean="0"/>
              <a:t>LBNL NERSC for providing compute resources to conduct our tests</a:t>
            </a:r>
          </a:p>
          <a:p>
            <a:endParaRPr lang="en-US" dirty="0"/>
          </a:p>
        </p:txBody>
      </p:sp>
      <p:sp>
        <p:nvSpPr>
          <p:cNvPr id="4" name="Slide Number Placeholder 3"/>
          <p:cNvSpPr>
            <a:spLocks noGrp="1"/>
          </p:cNvSpPr>
          <p:nvPr>
            <p:ph type="sldNum" sz="quarter" idx="12"/>
          </p:nvPr>
        </p:nvSpPr>
        <p:spPr/>
        <p:txBody>
          <a:bodyPr/>
          <a:lstStyle/>
          <a:p>
            <a:fld id="{6712F79E-9D0C-494C-A3B2-09AF771AE03F}" type="slidenum">
              <a:rPr lang="en-US" smtClean="0"/>
              <a:t>39</a:t>
            </a:fld>
            <a:endParaRPr lang="en-US"/>
          </a:p>
        </p:txBody>
      </p:sp>
    </p:spTree>
    <p:extLst>
      <p:ext uri="{BB962C8B-B14F-4D97-AF65-F5344CB8AC3E}">
        <p14:creationId xmlns:p14="http://schemas.microsoft.com/office/powerpoint/2010/main" val="166872153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a:p>
            <a:pPr marL="0" indent="0" algn="ctr">
              <a:buNone/>
            </a:pPr>
            <a:r>
              <a:rPr lang="en-US" dirty="0" smtClean="0"/>
              <a:t>Thanks! Questions?</a:t>
            </a:r>
            <a:endParaRPr lang="en-US" dirty="0"/>
          </a:p>
        </p:txBody>
      </p:sp>
      <p:sp>
        <p:nvSpPr>
          <p:cNvPr id="4" name="Slide Number Placeholder 3"/>
          <p:cNvSpPr>
            <a:spLocks noGrp="1"/>
          </p:cNvSpPr>
          <p:nvPr>
            <p:ph type="sldNum" sz="quarter" idx="12"/>
          </p:nvPr>
        </p:nvSpPr>
        <p:spPr/>
        <p:txBody>
          <a:bodyPr/>
          <a:lstStyle/>
          <a:p>
            <a:fld id="{6712F79E-9D0C-494C-A3B2-09AF771AE03F}" type="slidenum">
              <a:rPr lang="en-US" smtClean="0"/>
              <a:t>40</a:t>
            </a:fld>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3400" y="4419600"/>
            <a:ext cx="1710609" cy="1862538"/>
          </a:xfrm>
          <a:prstGeom prst="rect">
            <a:avLst/>
          </a:prstGeom>
        </p:spPr>
      </p:pic>
      <p:sp>
        <p:nvSpPr>
          <p:cNvPr id="6" name="TextBox 5"/>
          <p:cNvSpPr txBox="1"/>
          <p:nvPr/>
        </p:nvSpPr>
        <p:spPr>
          <a:xfrm>
            <a:off x="6172200" y="4648200"/>
            <a:ext cx="4495800" cy="1292662"/>
          </a:xfrm>
          <a:prstGeom prst="rect">
            <a:avLst/>
          </a:prstGeom>
          <a:noFill/>
        </p:spPr>
        <p:txBody>
          <a:bodyPr wrap="square" rtlCol="0">
            <a:spAutoFit/>
          </a:bodyPr>
          <a:lstStyle/>
          <a:p>
            <a:pPr algn="ctr"/>
            <a:r>
              <a:rPr lang="en-US" dirty="0" smtClean="0"/>
              <a:t>Stephanie Labasan</a:t>
            </a:r>
          </a:p>
          <a:p>
            <a:pPr algn="ctr"/>
            <a:r>
              <a:rPr lang="en-US" dirty="0" smtClean="0"/>
              <a:t>slabasan@cs.uoregon.edu</a:t>
            </a:r>
          </a:p>
          <a:p>
            <a:pPr algn="ctr"/>
            <a:r>
              <a:rPr lang="en-US" dirty="0" smtClean="0"/>
              <a:t>http://</a:t>
            </a:r>
            <a:r>
              <a:rPr lang="en-US" dirty="0" err="1" smtClean="0"/>
              <a:t>cdux.cs.uoregon.edu</a:t>
            </a:r>
            <a:endParaRPr lang="en-US" dirty="0"/>
          </a:p>
        </p:txBody>
      </p:sp>
    </p:spTree>
    <p:extLst>
      <p:ext uri="{BB962C8B-B14F-4D97-AF65-F5344CB8AC3E}">
        <p14:creationId xmlns:p14="http://schemas.microsoft.com/office/powerpoint/2010/main" val="27161337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Energy vs. Power</a:t>
            </a:r>
            <a:endParaRPr lang="en-US" dirty="0"/>
          </a:p>
        </p:txBody>
      </p:sp>
      <p:sp>
        <p:nvSpPr>
          <p:cNvPr id="8" name="Content Placeholder 7"/>
          <p:cNvSpPr>
            <a:spLocks noGrp="1"/>
          </p:cNvSpPr>
          <p:nvPr>
            <p:ph sz="half" idx="2"/>
          </p:nvPr>
        </p:nvSpPr>
        <p:spPr/>
        <p:txBody>
          <a:bodyPr/>
          <a:lstStyle/>
          <a:p>
            <a:r>
              <a:rPr lang="en-US" dirty="0" smtClean="0"/>
              <a:t>Units: Joules</a:t>
            </a:r>
          </a:p>
          <a:p>
            <a:r>
              <a:rPr lang="en-US" dirty="0" smtClean="0"/>
              <a:t>Total work done</a:t>
            </a:r>
          </a:p>
          <a:p>
            <a:r>
              <a:rPr lang="en-US" dirty="0" smtClean="0"/>
              <a:t>Monthly bill from electric company (e.g., 11¢/kWh) – “power bill”</a:t>
            </a:r>
            <a:endParaRPr lang="en-US" dirty="0"/>
          </a:p>
        </p:txBody>
      </p:sp>
      <p:sp>
        <p:nvSpPr>
          <p:cNvPr id="9" name="Text Placeholder 8"/>
          <p:cNvSpPr>
            <a:spLocks noGrp="1"/>
          </p:cNvSpPr>
          <p:nvPr>
            <p:ph type="body" sz="quarter" idx="3"/>
          </p:nvPr>
        </p:nvSpPr>
        <p:spPr/>
        <p:txBody>
          <a:bodyPr/>
          <a:lstStyle/>
          <a:p>
            <a:r>
              <a:rPr lang="en-US" dirty="0" smtClean="0"/>
              <a:t>Power</a:t>
            </a:r>
            <a:endParaRPr lang="en-US" dirty="0"/>
          </a:p>
        </p:txBody>
      </p:sp>
      <p:sp>
        <p:nvSpPr>
          <p:cNvPr id="10" name="Content Placeholder 9"/>
          <p:cNvSpPr>
            <a:spLocks noGrp="1"/>
          </p:cNvSpPr>
          <p:nvPr>
            <p:ph sz="quarter" idx="4"/>
          </p:nvPr>
        </p:nvSpPr>
        <p:spPr/>
        <p:txBody>
          <a:bodyPr/>
          <a:lstStyle/>
          <a:p>
            <a:r>
              <a:rPr lang="en-US" dirty="0" smtClean="0"/>
              <a:t>Units: Joules/s, Watts</a:t>
            </a:r>
          </a:p>
          <a:p>
            <a:r>
              <a:rPr lang="en-US" dirty="0" smtClean="0"/>
              <a:t>Rate of energy usage</a:t>
            </a:r>
          </a:p>
        </p:txBody>
      </p:sp>
      <p:sp>
        <p:nvSpPr>
          <p:cNvPr id="4" name="Slide Number Placeholder 3"/>
          <p:cNvSpPr>
            <a:spLocks noGrp="1"/>
          </p:cNvSpPr>
          <p:nvPr>
            <p:ph type="sldNum" sz="quarter" idx="12"/>
          </p:nvPr>
        </p:nvSpPr>
        <p:spPr/>
        <p:txBody>
          <a:bodyPr/>
          <a:lstStyle/>
          <a:p>
            <a:fld id="{6712F79E-9D0C-494C-A3B2-09AF771AE03F}" type="slidenum">
              <a:rPr lang="en-US" smtClean="0"/>
              <a:t>4</a:t>
            </a:fld>
            <a:endParaRPr lang="en-US"/>
          </a:p>
        </p:txBody>
      </p:sp>
      <p:sp>
        <p:nvSpPr>
          <p:cNvPr id="7" name="Text Placeholder 6"/>
          <p:cNvSpPr>
            <a:spLocks noGrp="1"/>
          </p:cNvSpPr>
          <p:nvPr>
            <p:ph type="body" idx="1"/>
          </p:nvPr>
        </p:nvSpPr>
        <p:spPr/>
        <p:txBody>
          <a:bodyPr/>
          <a:lstStyle/>
          <a:p>
            <a:r>
              <a:rPr lang="en-US" dirty="0" smtClean="0"/>
              <a:t>Energy</a:t>
            </a:r>
            <a:endParaRPr lang="en-US" dirty="0"/>
          </a:p>
        </p:txBody>
      </p:sp>
      <p:graphicFrame>
        <p:nvGraphicFramePr>
          <p:cNvPr id="11" name="Object 10"/>
          <p:cNvGraphicFramePr>
            <a:graphicFrameLocks noChangeAspect="1"/>
          </p:cNvGraphicFramePr>
          <p:nvPr>
            <p:extLst>
              <p:ext uri="{D42A27DB-BD31-4B8C-83A1-F6EECF244321}">
                <p14:modId xmlns:p14="http://schemas.microsoft.com/office/powerpoint/2010/main" val="2522893978"/>
              </p:ext>
            </p:extLst>
          </p:nvPr>
        </p:nvGraphicFramePr>
        <p:xfrm>
          <a:off x="762000" y="6019800"/>
          <a:ext cx="4724400" cy="656324"/>
        </p:xfrm>
        <a:graphic>
          <a:graphicData uri="http://schemas.openxmlformats.org/presentationml/2006/ole">
            <mc:AlternateContent xmlns:mc="http://schemas.openxmlformats.org/markup-compatibility/2006">
              <mc:Choice xmlns:v="urn:schemas-microsoft-com:vml" Requires="v">
                <p:oleObj spid="_x0000_s1340" name="Equation" r:id="rId4" imgW="1371600" imgH="190500" progId="Equation.3">
                  <p:embed/>
                </p:oleObj>
              </mc:Choice>
              <mc:Fallback>
                <p:oleObj name="Equation" r:id="rId4" imgW="1371600" imgH="190500" progId="Equation.3">
                  <p:embed/>
                  <p:pic>
                    <p:nvPicPr>
                      <p:cNvPr id="0" name=""/>
                      <p:cNvPicPr/>
                      <p:nvPr/>
                    </p:nvPicPr>
                    <p:blipFill>
                      <a:blip r:embed="rId5"/>
                      <a:stretch>
                        <a:fillRect/>
                      </a:stretch>
                    </p:blipFill>
                    <p:spPr>
                      <a:xfrm>
                        <a:off x="762000" y="6019800"/>
                        <a:ext cx="4724400" cy="656324"/>
                      </a:xfrm>
                      <a:prstGeom prst="rect">
                        <a:avLst/>
                      </a:prstGeom>
                    </p:spPr>
                  </p:pic>
                </p:oleObj>
              </mc:Fallback>
            </mc:AlternateContent>
          </a:graphicData>
        </a:graphic>
      </p:graphicFrame>
      <p:graphicFrame>
        <p:nvGraphicFramePr>
          <p:cNvPr id="12" name="Object 11"/>
          <p:cNvGraphicFramePr>
            <a:graphicFrameLocks noChangeAspect="1"/>
          </p:cNvGraphicFramePr>
          <p:nvPr>
            <p:extLst>
              <p:ext uri="{D42A27DB-BD31-4B8C-83A1-F6EECF244321}">
                <p14:modId xmlns:p14="http://schemas.microsoft.com/office/powerpoint/2010/main" val="1260960042"/>
              </p:ext>
            </p:extLst>
          </p:nvPr>
        </p:nvGraphicFramePr>
        <p:xfrm>
          <a:off x="7467601" y="5638800"/>
          <a:ext cx="3581400" cy="1322899"/>
        </p:xfrm>
        <a:graphic>
          <a:graphicData uri="http://schemas.openxmlformats.org/presentationml/2006/ole">
            <mc:AlternateContent xmlns:mc="http://schemas.openxmlformats.org/markup-compatibility/2006">
              <mc:Choice xmlns:v="urn:schemas-microsoft-com:vml" Requires="v">
                <p:oleObj spid="_x0000_s1341" name="Equation" r:id="rId6" imgW="1066800" imgH="393700" progId="Equation.3">
                  <p:embed/>
                </p:oleObj>
              </mc:Choice>
              <mc:Fallback>
                <p:oleObj name="Equation" r:id="rId6" imgW="1066800" imgH="393700" progId="Equation.3">
                  <p:embed/>
                  <p:pic>
                    <p:nvPicPr>
                      <p:cNvPr id="0" name=""/>
                      <p:cNvPicPr/>
                      <p:nvPr/>
                    </p:nvPicPr>
                    <p:blipFill>
                      <a:blip r:embed="rId7"/>
                      <a:stretch>
                        <a:fillRect/>
                      </a:stretch>
                    </p:blipFill>
                    <p:spPr>
                      <a:xfrm>
                        <a:off x="7467601" y="5638800"/>
                        <a:ext cx="3581400" cy="1322899"/>
                      </a:xfrm>
                      <a:prstGeom prst="rect">
                        <a:avLst/>
                      </a:prstGeom>
                    </p:spPr>
                  </p:pic>
                </p:oleObj>
              </mc:Fallback>
            </mc:AlternateContent>
          </a:graphicData>
        </a:graphic>
      </p:graphicFrame>
    </p:spTree>
    <p:extLst>
      <p:ext uri="{BB962C8B-B14F-4D97-AF65-F5344CB8AC3E}">
        <p14:creationId xmlns:p14="http://schemas.microsoft.com/office/powerpoint/2010/main" val="11159085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a:bodyPr>
          <a:lstStyle/>
          <a:p>
            <a:r>
              <a:rPr lang="en-US" sz="6600" dirty="0"/>
              <a:t>CPU </a:t>
            </a:r>
            <a:r>
              <a:rPr lang="en-US" sz="6600" dirty="0" smtClean="0"/>
              <a:t>Power Usage </a:t>
            </a:r>
            <a:r>
              <a:rPr lang="en-US" sz="6600" dirty="0"/>
              <a:t>V</a:t>
            </a:r>
            <a:r>
              <a:rPr lang="en-US" sz="6600" dirty="0" smtClean="0"/>
              <a:t>aries Over Time</a:t>
            </a:r>
            <a:endParaRPr lang="en-US" sz="6600" dirty="0"/>
          </a:p>
        </p:txBody>
      </p:sp>
      <p:sp>
        <p:nvSpPr>
          <p:cNvPr id="10" name="Content Placeholder 9"/>
          <p:cNvSpPr>
            <a:spLocks noGrp="1"/>
          </p:cNvSpPr>
          <p:nvPr>
            <p:ph sz="half" idx="1"/>
          </p:nvPr>
        </p:nvSpPr>
        <p:spPr/>
        <p:txBody>
          <a:bodyPr>
            <a:normAutofit fontScale="92500"/>
          </a:bodyPr>
          <a:lstStyle/>
          <a:p>
            <a:r>
              <a:rPr lang="en-US" sz="4300" dirty="0" smtClean="0"/>
              <a:t>Base power usage for idle state</a:t>
            </a:r>
          </a:p>
          <a:p>
            <a:r>
              <a:rPr lang="en-US" sz="4300" dirty="0" smtClean="0"/>
              <a:t>When more HW components are engaged (cache, vector units, etc.), power rises</a:t>
            </a:r>
          </a:p>
          <a:p>
            <a:r>
              <a:rPr lang="en-US" dirty="0" smtClean="0"/>
              <a:t>Energy usage would be the area under this power curve </a:t>
            </a:r>
            <a:endParaRPr lang="en-US" dirty="0"/>
          </a:p>
        </p:txBody>
      </p:sp>
      <p:sp>
        <p:nvSpPr>
          <p:cNvPr id="11" name="Content Placeholder 10"/>
          <p:cNvSpPr>
            <a:spLocks noGrp="1"/>
          </p:cNvSpPr>
          <p:nvPr>
            <p:ph sz="half" idx="2"/>
          </p:nvPr>
        </p:nvSpPr>
        <p:spPr/>
        <p:txBody>
          <a:bodyPr>
            <a:normAutofit fontScale="92500"/>
          </a:bodyPr>
          <a:lstStyle/>
          <a:p>
            <a:endParaRPr lang="en-US"/>
          </a:p>
        </p:txBody>
      </p:sp>
      <p:sp>
        <p:nvSpPr>
          <p:cNvPr id="6" name="Slide Number Placeholder 5"/>
          <p:cNvSpPr>
            <a:spLocks noGrp="1"/>
          </p:cNvSpPr>
          <p:nvPr>
            <p:ph type="sldNum" sz="quarter" idx="12"/>
          </p:nvPr>
        </p:nvSpPr>
        <p:spPr/>
        <p:txBody>
          <a:bodyPr/>
          <a:lstStyle/>
          <a:p>
            <a:fld id="{6712F79E-9D0C-494C-A3B2-09AF771AE03F}" type="slidenum">
              <a:rPr lang="en-US" smtClean="0"/>
              <a:t>5</a:t>
            </a:fld>
            <a:endParaRPr lang="en-US"/>
          </a:p>
        </p:txBody>
      </p:sp>
      <p:pic>
        <p:nvPicPr>
          <p:cNvPr id="12" name="Picture 11" descr="Linpack.png"/>
          <p:cNvPicPr>
            <a:picLocks noChangeAspect="1"/>
          </p:cNvPicPr>
          <p:nvPr/>
        </p:nvPicPr>
        <p:blipFill rotWithShape="1">
          <a:blip r:embed="rId3">
            <a:extLst>
              <a:ext uri="{28A0092B-C50C-407E-A947-70E740481C1C}">
                <a14:useLocalDpi xmlns:a14="http://schemas.microsoft.com/office/drawing/2010/main" val="0"/>
              </a:ext>
            </a:extLst>
          </a:blip>
          <a:srcRect t="9604"/>
          <a:stretch/>
        </p:blipFill>
        <p:spPr>
          <a:xfrm>
            <a:off x="7620000" y="1752600"/>
            <a:ext cx="6134966" cy="5562600"/>
          </a:xfrm>
          <a:prstGeom prst="rect">
            <a:avLst/>
          </a:prstGeom>
        </p:spPr>
      </p:pic>
      <p:sp>
        <p:nvSpPr>
          <p:cNvPr id="13" name="TextBox 12"/>
          <p:cNvSpPr txBox="1"/>
          <p:nvPr/>
        </p:nvSpPr>
        <p:spPr>
          <a:xfrm>
            <a:off x="7010400" y="7076182"/>
            <a:ext cx="7315200" cy="1077218"/>
          </a:xfrm>
          <a:prstGeom prst="rect">
            <a:avLst/>
          </a:prstGeom>
          <a:noFill/>
        </p:spPr>
        <p:txBody>
          <a:bodyPr wrap="square" rtlCol="0">
            <a:spAutoFit/>
          </a:bodyPr>
          <a:lstStyle/>
          <a:p>
            <a:pPr algn="ctr"/>
            <a:r>
              <a:rPr lang="en-US" sz="3200" dirty="0" smtClean="0"/>
              <a:t>Computationally-intensive HPC benchmark (</a:t>
            </a:r>
            <a:r>
              <a:rPr lang="en-US" sz="3200" dirty="0" err="1" smtClean="0"/>
              <a:t>Linpack</a:t>
            </a:r>
            <a:r>
              <a:rPr lang="en-US" sz="3200" dirty="0" smtClean="0"/>
              <a:t>) running on small cluster</a:t>
            </a:r>
            <a:endParaRPr lang="en-US" sz="3200" dirty="0"/>
          </a:p>
        </p:txBody>
      </p:sp>
      <p:cxnSp>
        <p:nvCxnSpPr>
          <p:cNvPr id="3" name="Straight Connector 2"/>
          <p:cNvCxnSpPr/>
          <p:nvPr/>
        </p:nvCxnSpPr>
        <p:spPr>
          <a:xfrm flipV="1">
            <a:off x="8382000" y="5029200"/>
            <a:ext cx="304800" cy="5334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flipV="1">
            <a:off x="8382000" y="5029200"/>
            <a:ext cx="762000" cy="13716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V="1">
            <a:off x="8763000" y="5105400"/>
            <a:ext cx="762000" cy="13716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V="1">
            <a:off x="9220200" y="2438400"/>
            <a:ext cx="2286000" cy="4114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V="1">
            <a:off x="9753600" y="2438400"/>
            <a:ext cx="1295400" cy="22860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V="1">
            <a:off x="9829800" y="2438400"/>
            <a:ext cx="762000" cy="13716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9906000" y="2438400"/>
            <a:ext cx="304800" cy="5334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V="1">
            <a:off x="9677400" y="2438400"/>
            <a:ext cx="2286000" cy="4114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V="1">
            <a:off x="10210800" y="3352800"/>
            <a:ext cx="1752600" cy="32004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V="1">
            <a:off x="10668000" y="4038600"/>
            <a:ext cx="1371600" cy="25146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flipV="1">
            <a:off x="11201400" y="4953000"/>
            <a:ext cx="762000" cy="1447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flipV="1">
            <a:off x="11582400" y="5029200"/>
            <a:ext cx="762000" cy="1447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flipV="1">
            <a:off x="12039600" y="5029200"/>
            <a:ext cx="762000" cy="1447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flipV="1">
            <a:off x="12496800" y="5029200"/>
            <a:ext cx="762000" cy="1447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flipV="1">
            <a:off x="12877800" y="5486400"/>
            <a:ext cx="533400" cy="9906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V="1">
            <a:off x="13335000" y="6172200"/>
            <a:ext cx="152400" cy="304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47099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Save Energy/Power?</a:t>
            </a:r>
            <a:endParaRPr lang="en-US" dirty="0"/>
          </a:p>
        </p:txBody>
      </p:sp>
      <p:sp>
        <p:nvSpPr>
          <p:cNvPr id="8" name="Content Placeholder 7"/>
          <p:cNvSpPr>
            <a:spLocks noGrp="1"/>
          </p:cNvSpPr>
          <p:nvPr>
            <p:ph sz="half" idx="2"/>
          </p:nvPr>
        </p:nvSpPr>
        <p:spPr/>
        <p:txBody>
          <a:bodyPr/>
          <a:lstStyle/>
          <a:p>
            <a:r>
              <a:rPr lang="en-US" dirty="0" smtClean="0"/>
              <a:t>For a single application execution, minimize energy consumption ($$)</a:t>
            </a:r>
          </a:p>
          <a:p>
            <a:r>
              <a:rPr lang="en-US" dirty="0" smtClean="0"/>
              <a:t>Energy-to-solution</a:t>
            </a:r>
          </a:p>
          <a:p>
            <a:r>
              <a:rPr lang="en-US" dirty="0" smtClean="0"/>
              <a:t>Workstations, data centers</a:t>
            </a:r>
            <a:endParaRPr lang="en-US" dirty="0"/>
          </a:p>
        </p:txBody>
      </p:sp>
      <p:sp>
        <p:nvSpPr>
          <p:cNvPr id="9" name="Text Placeholder 8"/>
          <p:cNvSpPr>
            <a:spLocks noGrp="1"/>
          </p:cNvSpPr>
          <p:nvPr>
            <p:ph type="body" sz="quarter" idx="3"/>
          </p:nvPr>
        </p:nvSpPr>
        <p:spPr/>
        <p:txBody>
          <a:bodyPr/>
          <a:lstStyle/>
          <a:p>
            <a:r>
              <a:rPr lang="en-US" dirty="0" smtClean="0"/>
              <a:t>Power</a:t>
            </a:r>
            <a:endParaRPr lang="en-US" dirty="0"/>
          </a:p>
        </p:txBody>
      </p:sp>
      <p:sp>
        <p:nvSpPr>
          <p:cNvPr id="10" name="Content Placeholder 9"/>
          <p:cNvSpPr>
            <a:spLocks noGrp="1"/>
          </p:cNvSpPr>
          <p:nvPr>
            <p:ph sz="quarter" idx="4"/>
          </p:nvPr>
        </p:nvSpPr>
        <p:spPr>
          <a:xfrm>
            <a:off x="7432041" y="2609850"/>
            <a:ext cx="6464808" cy="4745736"/>
          </a:xfrm>
        </p:spPr>
        <p:txBody>
          <a:bodyPr>
            <a:normAutofit/>
          </a:bodyPr>
          <a:lstStyle/>
          <a:p>
            <a:r>
              <a:rPr lang="en-US" dirty="0"/>
              <a:t>Reduce rate at which application consumes energy</a:t>
            </a:r>
          </a:p>
          <a:p>
            <a:r>
              <a:rPr lang="en-US" dirty="0" smtClean="0"/>
              <a:t>Save power != Save $$/energy</a:t>
            </a:r>
          </a:p>
          <a:p>
            <a:pPr lvl="1"/>
            <a:r>
              <a:rPr lang="en-US" dirty="0" smtClean="0"/>
              <a:t>Run at 40W, take 10s = 400J</a:t>
            </a:r>
          </a:p>
          <a:p>
            <a:pPr lvl="1"/>
            <a:r>
              <a:rPr lang="en-US" dirty="0" smtClean="0"/>
              <a:t>Run at 30W, take 15s = 450J</a:t>
            </a:r>
          </a:p>
          <a:p>
            <a:r>
              <a:rPr lang="en-US" dirty="0" smtClean="0"/>
              <a:t>Increase throughput (concurrent jobs)</a:t>
            </a:r>
          </a:p>
          <a:p>
            <a:r>
              <a:rPr lang="en-US" dirty="0" smtClean="0"/>
              <a:t>Supercomputers</a:t>
            </a:r>
            <a:endParaRPr lang="en-US" dirty="0"/>
          </a:p>
        </p:txBody>
      </p:sp>
      <p:sp>
        <p:nvSpPr>
          <p:cNvPr id="4" name="Slide Number Placeholder 3"/>
          <p:cNvSpPr>
            <a:spLocks noGrp="1"/>
          </p:cNvSpPr>
          <p:nvPr>
            <p:ph type="sldNum" sz="quarter" idx="12"/>
          </p:nvPr>
        </p:nvSpPr>
        <p:spPr/>
        <p:txBody>
          <a:bodyPr/>
          <a:lstStyle/>
          <a:p>
            <a:fld id="{6712F79E-9D0C-494C-A3B2-09AF771AE03F}" type="slidenum">
              <a:rPr lang="en-US" smtClean="0"/>
              <a:t>6</a:t>
            </a:fld>
            <a:endParaRPr lang="en-US" dirty="0"/>
          </a:p>
        </p:txBody>
      </p:sp>
      <p:sp>
        <p:nvSpPr>
          <p:cNvPr id="7" name="Text Placeholder 6"/>
          <p:cNvSpPr>
            <a:spLocks noGrp="1"/>
          </p:cNvSpPr>
          <p:nvPr>
            <p:ph type="body" idx="1"/>
          </p:nvPr>
        </p:nvSpPr>
        <p:spPr/>
        <p:txBody>
          <a:bodyPr/>
          <a:lstStyle/>
          <a:p>
            <a:r>
              <a:rPr lang="en-US" dirty="0" smtClean="0"/>
              <a:t>Energy</a:t>
            </a:r>
            <a:endParaRPr lang="en-US" dirty="0"/>
          </a:p>
        </p:txBody>
      </p:sp>
    </p:spTree>
    <p:extLst>
      <p:ext uri="{BB962C8B-B14F-4D97-AF65-F5344CB8AC3E}">
        <p14:creationId xmlns:p14="http://schemas.microsoft.com/office/powerpoint/2010/main" val="16271488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Save Energy/Power?</a:t>
            </a:r>
            <a:endParaRPr lang="en-US" dirty="0"/>
          </a:p>
        </p:txBody>
      </p:sp>
      <p:sp>
        <p:nvSpPr>
          <p:cNvPr id="8" name="Content Placeholder 7"/>
          <p:cNvSpPr>
            <a:spLocks noGrp="1"/>
          </p:cNvSpPr>
          <p:nvPr>
            <p:ph sz="half" idx="2"/>
          </p:nvPr>
        </p:nvSpPr>
        <p:spPr/>
        <p:txBody>
          <a:bodyPr/>
          <a:lstStyle/>
          <a:p>
            <a:r>
              <a:rPr lang="en-US" dirty="0" smtClean="0"/>
              <a:t>For a single application execution, minimize energy consumption ($$)</a:t>
            </a:r>
          </a:p>
          <a:p>
            <a:r>
              <a:rPr lang="en-US" dirty="0" smtClean="0"/>
              <a:t>Energy-to-solution</a:t>
            </a:r>
          </a:p>
          <a:p>
            <a:r>
              <a:rPr lang="en-US" dirty="0" smtClean="0"/>
              <a:t>Workstations, data centers</a:t>
            </a:r>
            <a:endParaRPr lang="en-US" dirty="0"/>
          </a:p>
        </p:txBody>
      </p:sp>
      <p:sp>
        <p:nvSpPr>
          <p:cNvPr id="9" name="Text Placeholder 8"/>
          <p:cNvSpPr>
            <a:spLocks noGrp="1"/>
          </p:cNvSpPr>
          <p:nvPr>
            <p:ph type="body" sz="quarter" idx="3"/>
          </p:nvPr>
        </p:nvSpPr>
        <p:spPr/>
        <p:txBody>
          <a:bodyPr/>
          <a:lstStyle/>
          <a:p>
            <a:r>
              <a:rPr lang="en-US" dirty="0" smtClean="0"/>
              <a:t>Power</a:t>
            </a:r>
            <a:endParaRPr lang="en-US" dirty="0"/>
          </a:p>
        </p:txBody>
      </p:sp>
      <p:sp>
        <p:nvSpPr>
          <p:cNvPr id="10" name="Content Placeholder 9"/>
          <p:cNvSpPr>
            <a:spLocks noGrp="1"/>
          </p:cNvSpPr>
          <p:nvPr>
            <p:ph sz="quarter" idx="4"/>
          </p:nvPr>
        </p:nvSpPr>
        <p:spPr>
          <a:xfrm>
            <a:off x="7432041" y="2609850"/>
            <a:ext cx="6466840" cy="3486150"/>
          </a:xfrm>
        </p:spPr>
        <p:txBody>
          <a:bodyPr>
            <a:normAutofit fontScale="85000" lnSpcReduction="10000"/>
          </a:bodyPr>
          <a:lstStyle/>
          <a:p>
            <a:r>
              <a:rPr lang="en-US" dirty="0" smtClean="0"/>
              <a:t>Save power != Save $$/energy</a:t>
            </a:r>
          </a:p>
          <a:p>
            <a:pPr lvl="1"/>
            <a:r>
              <a:rPr lang="en-US" dirty="0" smtClean="0"/>
              <a:t>Run at 40W, take 10s = 400J</a:t>
            </a:r>
          </a:p>
          <a:p>
            <a:pPr lvl="1"/>
            <a:r>
              <a:rPr lang="en-US" dirty="0" smtClean="0"/>
              <a:t>Run at 30W, take 15s = 450J</a:t>
            </a:r>
          </a:p>
          <a:p>
            <a:r>
              <a:rPr lang="en-US" dirty="0" smtClean="0"/>
              <a:t>Reduce rate at which application consumes energy</a:t>
            </a:r>
          </a:p>
          <a:p>
            <a:r>
              <a:rPr lang="en-US" dirty="0" smtClean="0"/>
              <a:t>Increase throughput (concurrent jobs)</a:t>
            </a:r>
          </a:p>
          <a:p>
            <a:r>
              <a:rPr lang="en-US" dirty="0" smtClean="0"/>
              <a:t>Supercomputers</a:t>
            </a:r>
            <a:endParaRPr lang="en-US" dirty="0"/>
          </a:p>
        </p:txBody>
      </p:sp>
      <p:sp>
        <p:nvSpPr>
          <p:cNvPr id="4" name="Slide Number Placeholder 3"/>
          <p:cNvSpPr>
            <a:spLocks noGrp="1"/>
          </p:cNvSpPr>
          <p:nvPr>
            <p:ph type="sldNum" sz="quarter" idx="12"/>
          </p:nvPr>
        </p:nvSpPr>
        <p:spPr/>
        <p:txBody>
          <a:bodyPr/>
          <a:lstStyle/>
          <a:p>
            <a:fld id="{6712F79E-9D0C-494C-A3B2-09AF771AE03F}" type="slidenum">
              <a:rPr lang="en-US" smtClean="0"/>
              <a:t>7</a:t>
            </a:fld>
            <a:endParaRPr lang="en-US" dirty="0"/>
          </a:p>
        </p:txBody>
      </p:sp>
      <p:sp>
        <p:nvSpPr>
          <p:cNvPr id="7" name="Text Placeholder 6"/>
          <p:cNvSpPr>
            <a:spLocks noGrp="1"/>
          </p:cNvSpPr>
          <p:nvPr>
            <p:ph type="body" idx="1"/>
          </p:nvPr>
        </p:nvSpPr>
        <p:spPr/>
        <p:txBody>
          <a:bodyPr/>
          <a:lstStyle/>
          <a:p>
            <a:r>
              <a:rPr lang="en-US" dirty="0" smtClean="0"/>
              <a:t>Energy</a:t>
            </a:r>
            <a:endParaRPr lang="en-US" dirty="0"/>
          </a:p>
        </p:txBody>
      </p:sp>
      <p:grpSp>
        <p:nvGrpSpPr>
          <p:cNvPr id="28" name="Group 27"/>
          <p:cNvGrpSpPr/>
          <p:nvPr/>
        </p:nvGrpSpPr>
        <p:grpSpPr>
          <a:xfrm>
            <a:off x="6172200" y="5562600"/>
            <a:ext cx="3276600" cy="2667000"/>
            <a:chOff x="6172200" y="5715000"/>
            <a:chExt cx="2819400" cy="2489200"/>
          </a:xfrm>
        </p:grpSpPr>
        <p:cxnSp>
          <p:nvCxnSpPr>
            <p:cNvPr id="5" name="Straight Arrow Connector 4"/>
            <p:cNvCxnSpPr/>
            <p:nvPr/>
          </p:nvCxnSpPr>
          <p:spPr>
            <a:xfrm flipV="1">
              <a:off x="6781800" y="5715000"/>
              <a:ext cx="0" cy="190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6781800" y="7620000"/>
              <a:ext cx="22098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6781800" y="6096000"/>
              <a:ext cx="2057400"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rot="16200000">
              <a:off x="5770722" y="6497478"/>
              <a:ext cx="1295400" cy="492443"/>
            </a:xfrm>
            <a:prstGeom prst="rect">
              <a:avLst/>
            </a:prstGeom>
            <a:noFill/>
          </p:spPr>
          <p:txBody>
            <a:bodyPr wrap="square" rtlCol="0">
              <a:spAutoFit/>
            </a:bodyPr>
            <a:lstStyle/>
            <a:p>
              <a:pPr algn="ctr"/>
              <a:r>
                <a:rPr lang="en-US" dirty="0" smtClean="0"/>
                <a:t>Power</a:t>
              </a:r>
              <a:endParaRPr lang="en-US" dirty="0"/>
            </a:p>
          </p:txBody>
        </p:sp>
        <p:sp>
          <p:nvSpPr>
            <p:cNvPr id="17" name="TextBox 16"/>
            <p:cNvSpPr txBox="1"/>
            <p:nvPr/>
          </p:nvSpPr>
          <p:spPr>
            <a:xfrm>
              <a:off x="7239000" y="7711757"/>
              <a:ext cx="1295400" cy="492443"/>
            </a:xfrm>
            <a:prstGeom prst="rect">
              <a:avLst/>
            </a:prstGeom>
            <a:noFill/>
          </p:spPr>
          <p:txBody>
            <a:bodyPr wrap="square" rtlCol="0">
              <a:spAutoFit/>
            </a:bodyPr>
            <a:lstStyle/>
            <a:p>
              <a:pPr algn="ctr"/>
              <a:r>
                <a:rPr lang="en-US" dirty="0" smtClean="0"/>
                <a:t>Time</a:t>
              </a:r>
              <a:endParaRPr lang="en-US" dirty="0"/>
            </a:p>
          </p:txBody>
        </p:sp>
        <p:sp>
          <p:nvSpPr>
            <p:cNvPr id="18" name="Rectangle 17"/>
            <p:cNvSpPr/>
            <p:nvPr/>
          </p:nvSpPr>
          <p:spPr>
            <a:xfrm>
              <a:off x="7239000" y="6096000"/>
              <a:ext cx="1219200" cy="1524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Job1</a:t>
              </a:r>
              <a:endParaRPr lang="en-US" dirty="0"/>
            </a:p>
          </p:txBody>
        </p:sp>
      </p:grpSp>
      <p:grpSp>
        <p:nvGrpSpPr>
          <p:cNvPr id="29" name="Group 28"/>
          <p:cNvGrpSpPr/>
          <p:nvPr/>
        </p:nvGrpSpPr>
        <p:grpSpPr>
          <a:xfrm>
            <a:off x="11049000" y="5559552"/>
            <a:ext cx="3282696" cy="2670048"/>
            <a:chOff x="9677400" y="5757333"/>
            <a:chExt cx="2819400" cy="2489200"/>
          </a:xfrm>
        </p:grpSpPr>
        <p:cxnSp>
          <p:nvCxnSpPr>
            <p:cNvPr id="19" name="Straight Arrow Connector 18"/>
            <p:cNvCxnSpPr/>
            <p:nvPr/>
          </p:nvCxnSpPr>
          <p:spPr>
            <a:xfrm flipV="1">
              <a:off x="10287000" y="5757333"/>
              <a:ext cx="0" cy="190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10287000" y="7662333"/>
              <a:ext cx="22098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10287000" y="6138333"/>
              <a:ext cx="2057400"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22" name="TextBox 21"/>
            <p:cNvSpPr txBox="1"/>
            <p:nvPr/>
          </p:nvSpPr>
          <p:spPr>
            <a:xfrm rot="16200000">
              <a:off x="9275922" y="6539811"/>
              <a:ext cx="1295400" cy="492443"/>
            </a:xfrm>
            <a:prstGeom prst="rect">
              <a:avLst/>
            </a:prstGeom>
            <a:noFill/>
          </p:spPr>
          <p:txBody>
            <a:bodyPr wrap="square" rtlCol="0">
              <a:spAutoFit/>
            </a:bodyPr>
            <a:lstStyle/>
            <a:p>
              <a:pPr algn="ctr"/>
              <a:r>
                <a:rPr lang="en-US" dirty="0" smtClean="0"/>
                <a:t>Power</a:t>
              </a:r>
              <a:endParaRPr lang="en-US" dirty="0"/>
            </a:p>
          </p:txBody>
        </p:sp>
        <p:sp>
          <p:nvSpPr>
            <p:cNvPr id="23" name="TextBox 22"/>
            <p:cNvSpPr txBox="1"/>
            <p:nvPr/>
          </p:nvSpPr>
          <p:spPr>
            <a:xfrm>
              <a:off x="10744200" y="7754090"/>
              <a:ext cx="1295400" cy="492443"/>
            </a:xfrm>
            <a:prstGeom prst="rect">
              <a:avLst/>
            </a:prstGeom>
            <a:noFill/>
          </p:spPr>
          <p:txBody>
            <a:bodyPr wrap="square" rtlCol="0">
              <a:spAutoFit/>
            </a:bodyPr>
            <a:lstStyle/>
            <a:p>
              <a:pPr algn="ctr"/>
              <a:r>
                <a:rPr lang="en-US" dirty="0" smtClean="0"/>
                <a:t>Time</a:t>
              </a:r>
              <a:endParaRPr lang="en-US" dirty="0"/>
            </a:p>
          </p:txBody>
        </p:sp>
        <p:sp>
          <p:nvSpPr>
            <p:cNvPr id="24" name="Rectangle 23"/>
            <p:cNvSpPr/>
            <p:nvPr/>
          </p:nvSpPr>
          <p:spPr>
            <a:xfrm>
              <a:off x="10477181" y="7162800"/>
              <a:ext cx="1752600" cy="4995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Job1</a:t>
              </a:r>
              <a:endParaRPr lang="en-US" dirty="0"/>
            </a:p>
          </p:txBody>
        </p:sp>
        <p:sp>
          <p:nvSpPr>
            <p:cNvPr id="25" name="Rectangle 24"/>
            <p:cNvSpPr/>
            <p:nvPr/>
          </p:nvSpPr>
          <p:spPr>
            <a:xfrm>
              <a:off x="10477181" y="6629400"/>
              <a:ext cx="1752600" cy="499533"/>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Job2</a:t>
              </a:r>
              <a:endParaRPr lang="en-US" dirty="0"/>
            </a:p>
          </p:txBody>
        </p:sp>
        <p:sp>
          <p:nvSpPr>
            <p:cNvPr id="26" name="Rectangle 25"/>
            <p:cNvSpPr/>
            <p:nvPr/>
          </p:nvSpPr>
          <p:spPr>
            <a:xfrm>
              <a:off x="10477181" y="6172200"/>
              <a:ext cx="1752600" cy="499533"/>
            </a:xfrm>
            <a:prstGeom prst="rect">
              <a:avLst/>
            </a:prstGeom>
            <a:solidFill>
              <a:schemeClr val="tx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Job3</a:t>
              </a:r>
              <a:endParaRPr lang="en-US" dirty="0"/>
            </a:p>
          </p:txBody>
        </p:sp>
      </p:grpSp>
      <p:sp>
        <p:nvSpPr>
          <p:cNvPr id="27" name="Right Arrow 26"/>
          <p:cNvSpPr/>
          <p:nvPr/>
        </p:nvSpPr>
        <p:spPr>
          <a:xfrm>
            <a:off x="9753600" y="6477000"/>
            <a:ext cx="1219200" cy="7620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5144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1" nodeType="click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ipe(left)">
                                      <p:cBhvr>
                                        <p:cTn id="11" dur="500"/>
                                        <p:tgtEl>
                                          <p:spTgt spid="27"/>
                                        </p:tgtEl>
                                      </p:cBhvr>
                                    </p:animEffect>
                                  </p:childTnLst>
                                </p:cTn>
                              </p:par>
                              <p:par>
                                <p:cTn id="12" presetID="22" presetClass="entr" presetSubtype="8" fill="hold" nodeType="with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wipe(left)">
                                      <p:cBhvr>
                                        <p:cTn id="1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3"/>
          <p:cNvGraphicFramePr>
            <a:graphicFrameLocks/>
          </p:cNvGraphicFramePr>
          <p:nvPr>
            <p:extLst>
              <p:ext uri="{D42A27DB-BD31-4B8C-83A1-F6EECF244321}">
                <p14:modId xmlns:p14="http://schemas.microsoft.com/office/powerpoint/2010/main" val="252520882"/>
              </p:ext>
            </p:extLst>
          </p:nvPr>
        </p:nvGraphicFramePr>
        <p:xfrm>
          <a:off x="1219200" y="1676400"/>
          <a:ext cx="12165258" cy="6252265"/>
        </p:xfrm>
        <a:graphic>
          <a:graphicData uri="http://schemas.openxmlformats.org/drawingml/2006/table">
            <a:tbl>
              <a:tblPr firstRow="1" bandRow="1">
                <a:tableStyleId>{5C22544A-7EE6-4342-B048-85BDC9FD1C3A}</a:tableStyleId>
              </a:tblPr>
              <a:tblGrid>
                <a:gridCol w="3418490"/>
                <a:gridCol w="1374534"/>
                <a:gridCol w="5062656"/>
                <a:gridCol w="2309578"/>
              </a:tblGrid>
              <a:tr h="528077">
                <a:tc>
                  <a:txBody>
                    <a:bodyPr/>
                    <a:lstStyle/>
                    <a:p>
                      <a:r>
                        <a:rPr lang="en-US" sz="2100" dirty="0" smtClean="0"/>
                        <a:t>Systems</a:t>
                      </a:r>
                      <a:endParaRPr lang="en-US" sz="2100" dirty="0"/>
                    </a:p>
                  </a:txBody>
                  <a:tcPr/>
                </a:tc>
                <a:tc>
                  <a:txBody>
                    <a:bodyPr/>
                    <a:lstStyle/>
                    <a:p>
                      <a:pPr algn="ctr"/>
                      <a:r>
                        <a:rPr lang="en-US" sz="2100" dirty="0" smtClean="0"/>
                        <a:t>2009</a:t>
                      </a:r>
                      <a:endParaRPr lang="en-US" sz="2100" dirty="0"/>
                    </a:p>
                  </a:txBody>
                  <a:tcPr/>
                </a:tc>
                <a:tc>
                  <a:txBody>
                    <a:bodyPr/>
                    <a:lstStyle/>
                    <a:p>
                      <a:pPr algn="ctr"/>
                      <a:r>
                        <a:rPr lang="en-US" sz="2100" dirty="0" smtClean="0"/>
                        <a:t>“</a:t>
                      </a:r>
                      <a:r>
                        <a:rPr lang="en-US" sz="2100" strike="sngStrike" dirty="0" smtClean="0"/>
                        <a:t>2018</a:t>
                      </a:r>
                      <a:r>
                        <a:rPr lang="en-US" sz="2100" dirty="0" smtClean="0"/>
                        <a:t>” “2020”</a:t>
                      </a:r>
                      <a:endParaRPr lang="en-US" sz="2100" dirty="0"/>
                    </a:p>
                  </a:txBody>
                  <a:tcPr/>
                </a:tc>
                <a:tc>
                  <a:txBody>
                    <a:bodyPr/>
                    <a:lstStyle/>
                    <a:p>
                      <a:pPr algn="ctr"/>
                      <a:r>
                        <a:rPr lang="en-US" sz="2100" dirty="0" smtClean="0"/>
                        <a:t>Difference </a:t>
                      </a:r>
                    </a:p>
                    <a:p>
                      <a:pPr algn="ctr"/>
                      <a:r>
                        <a:rPr lang="en-US" sz="2100" dirty="0" smtClean="0"/>
                        <a:t>Today &amp; </a:t>
                      </a:r>
                      <a:r>
                        <a:rPr lang="en-US" sz="2100" strike="sngStrike" dirty="0" smtClean="0"/>
                        <a:t>2018</a:t>
                      </a:r>
                      <a:r>
                        <a:rPr lang="en-US" sz="2100" strike="noStrike" baseline="0" dirty="0" smtClean="0"/>
                        <a:t> 2020</a:t>
                      </a:r>
                      <a:endParaRPr lang="en-US" sz="2100" strike="sngStrike" dirty="0"/>
                    </a:p>
                  </a:txBody>
                  <a:tcPr/>
                </a:tc>
              </a:tr>
              <a:tr h="310634">
                <a:tc>
                  <a:txBody>
                    <a:bodyPr/>
                    <a:lstStyle/>
                    <a:p>
                      <a:r>
                        <a:rPr lang="en-US" sz="2100" dirty="0" smtClean="0"/>
                        <a:t>System</a:t>
                      </a:r>
                      <a:r>
                        <a:rPr lang="en-US" sz="2100" baseline="0" dirty="0" smtClean="0"/>
                        <a:t> peak</a:t>
                      </a:r>
                      <a:endParaRPr lang="en-US" sz="2100" dirty="0"/>
                    </a:p>
                  </a:txBody>
                  <a:tcPr/>
                </a:tc>
                <a:tc>
                  <a:txBody>
                    <a:bodyPr/>
                    <a:lstStyle/>
                    <a:p>
                      <a:pPr algn="ctr"/>
                      <a:r>
                        <a:rPr lang="en-US" sz="2100" dirty="0" smtClean="0"/>
                        <a:t>2 </a:t>
                      </a:r>
                      <a:r>
                        <a:rPr lang="en-US" sz="2100" dirty="0" err="1" smtClean="0"/>
                        <a:t>Pflop</a:t>
                      </a:r>
                      <a:r>
                        <a:rPr lang="en-US" sz="2100" dirty="0" smtClean="0"/>
                        <a:t>/s</a:t>
                      </a:r>
                      <a:endParaRPr lang="en-US" sz="2100" dirty="0"/>
                    </a:p>
                  </a:txBody>
                  <a:tcPr/>
                </a:tc>
                <a:tc>
                  <a:txBody>
                    <a:bodyPr/>
                    <a:lstStyle/>
                    <a:p>
                      <a:pPr algn="ctr"/>
                      <a:r>
                        <a:rPr lang="en-US" sz="2100" dirty="0" smtClean="0"/>
                        <a:t>1 </a:t>
                      </a:r>
                      <a:r>
                        <a:rPr lang="en-US" sz="2100" dirty="0" err="1" smtClean="0"/>
                        <a:t>Eflop</a:t>
                      </a:r>
                      <a:r>
                        <a:rPr lang="en-US" sz="2100" dirty="0" smtClean="0"/>
                        <a:t>/s</a:t>
                      </a:r>
                      <a:endParaRPr lang="en-US" sz="2100" dirty="0"/>
                    </a:p>
                  </a:txBody>
                  <a:tcPr/>
                </a:tc>
                <a:tc>
                  <a:txBody>
                    <a:bodyPr/>
                    <a:lstStyle/>
                    <a:p>
                      <a:pPr algn="ctr"/>
                      <a:r>
                        <a:rPr lang="en-US" sz="2100" dirty="0" smtClean="0"/>
                        <a:t>O(1000)</a:t>
                      </a:r>
                      <a:endParaRPr lang="en-US" sz="2100" dirty="0"/>
                    </a:p>
                  </a:txBody>
                  <a:tcPr/>
                </a:tc>
              </a:tr>
              <a:tr h="310634">
                <a:tc>
                  <a:txBody>
                    <a:bodyPr/>
                    <a:lstStyle/>
                    <a:p>
                      <a:r>
                        <a:rPr lang="en-US" sz="2100" dirty="0" smtClean="0"/>
                        <a:t>Power</a:t>
                      </a:r>
                      <a:endParaRPr lang="en-US" sz="2100" dirty="0"/>
                    </a:p>
                  </a:txBody>
                  <a:tcPr/>
                </a:tc>
                <a:tc>
                  <a:txBody>
                    <a:bodyPr/>
                    <a:lstStyle/>
                    <a:p>
                      <a:pPr algn="ctr"/>
                      <a:r>
                        <a:rPr lang="en-US" sz="2100" dirty="0" smtClean="0"/>
                        <a:t>6 MW</a:t>
                      </a:r>
                      <a:endParaRPr lang="en-US" sz="2100" dirty="0"/>
                    </a:p>
                  </a:txBody>
                  <a:tcPr/>
                </a:tc>
                <a:tc>
                  <a:txBody>
                    <a:bodyPr/>
                    <a:lstStyle/>
                    <a:p>
                      <a:pPr algn="ctr"/>
                      <a:r>
                        <a:rPr lang="en-US" sz="2100" dirty="0" smtClean="0"/>
                        <a:t>~20 MW</a:t>
                      </a:r>
                      <a:endParaRPr lang="en-US" sz="2100" dirty="0"/>
                    </a:p>
                  </a:txBody>
                  <a:tcPr/>
                </a:tc>
                <a:tc>
                  <a:txBody>
                    <a:bodyPr/>
                    <a:lstStyle/>
                    <a:p>
                      <a:pPr algn="ctr"/>
                      <a:r>
                        <a:rPr lang="en-US" sz="2100" dirty="0" smtClean="0"/>
                        <a:t>~3</a:t>
                      </a:r>
                      <a:endParaRPr lang="en-US" sz="2100" dirty="0"/>
                    </a:p>
                  </a:txBody>
                  <a:tcPr/>
                </a:tc>
              </a:tr>
              <a:tr h="310634">
                <a:tc>
                  <a:txBody>
                    <a:bodyPr/>
                    <a:lstStyle/>
                    <a:p>
                      <a:r>
                        <a:rPr lang="en-US" sz="2100" dirty="0" smtClean="0"/>
                        <a:t>System</a:t>
                      </a:r>
                      <a:r>
                        <a:rPr lang="en-US" sz="2100" baseline="0" dirty="0" smtClean="0"/>
                        <a:t> memory</a:t>
                      </a:r>
                      <a:endParaRPr lang="en-US" sz="2100" dirty="0"/>
                    </a:p>
                  </a:txBody>
                  <a:tcPr/>
                </a:tc>
                <a:tc>
                  <a:txBody>
                    <a:bodyPr/>
                    <a:lstStyle/>
                    <a:p>
                      <a:pPr algn="ctr"/>
                      <a:r>
                        <a:rPr lang="en-US" sz="2100" dirty="0" smtClean="0"/>
                        <a:t>0.3 PB</a:t>
                      </a:r>
                      <a:endParaRPr lang="en-US" sz="2100" dirty="0"/>
                    </a:p>
                  </a:txBody>
                  <a:tcPr/>
                </a:tc>
                <a:tc>
                  <a:txBody>
                    <a:bodyPr/>
                    <a:lstStyle/>
                    <a:p>
                      <a:pPr algn="ctr"/>
                      <a:r>
                        <a:rPr lang="en-US" sz="2100" dirty="0" smtClean="0"/>
                        <a:t>32-64 PB [.03</a:t>
                      </a:r>
                      <a:r>
                        <a:rPr lang="en-US" sz="2100" baseline="0" dirty="0" smtClean="0"/>
                        <a:t> Bytes/Flop]</a:t>
                      </a:r>
                      <a:endParaRPr lang="en-US" sz="2100" dirty="0"/>
                    </a:p>
                  </a:txBody>
                  <a:tcPr/>
                </a:tc>
                <a:tc>
                  <a:txBody>
                    <a:bodyPr/>
                    <a:lstStyle/>
                    <a:p>
                      <a:pPr algn="ctr"/>
                      <a:r>
                        <a:rPr lang="en-US" sz="2100" dirty="0" smtClean="0"/>
                        <a:t>O(100)</a:t>
                      </a:r>
                      <a:endParaRPr lang="en-US" sz="2100" dirty="0"/>
                    </a:p>
                  </a:txBody>
                  <a:tcPr/>
                </a:tc>
              </a:tr>
              <a:tr h="310634">
                <a:tc>
                  <a:txBody>
                    <a:bodyPr/>
                    <a:lstStyle/>
                    <a:p>
                      <a:r>
                        <a:rPr lang="en-US" sz="2100" dirty="0" smtClean="0"/>
                        <a:t>Node performance</a:t>
                      </a:r>
                      <a:endParaRPr lang="en-US" sz="2100" dirty="0"/>
                    </a:p>
                  </a:txBody>
                  <a:tcPr/>
                </a:tc>
                <a:tc>
                  <a:txBody>
                    <a:bodyPr/>
                    <a:lstStyle/>
                    <a:p>
                      <a:pPr algn="ctr"/>
                      <a:r>
                        <a:rPr lang="en-US" sz="2100" dirty="0" smtClean="0"/>
                        <a:t>125 GF</a:t>
                      </a:r>
                      <a:endParaRPr lang="en-US" sz="2100" dirty="0"/>
                    </a:p>
                  </a:txBody>
                  <a:tcPr/>
                </a:tc>
                <a:tc>
                  <a:txBody>
                    <a:bodyPr/>
                    <a:lstStyle/>
                    <a:p>
                      <a:pPr algn="ctr"/>
                      <a:r>
                        <a:rPr lang="en-US" sz="2100" dirty="0" smtClean="0"/>
                        <a:t>1,2 or 15 TF</a:t>
                      </a:r>
                      <a:endParaRPr lang="en-US" sz="2100" dirty="0"/>
                    </a:p>
                  </a:txBody>
                  <a:tcPr/>
                </a:tc>
                <a:tc>
                  <a:txBody>
                    <a:bodyPr/>
                    <a:lstStyle/>
                    <a:p>
                      <a:pPr algn="ctr"/>
                      <a:r>
                        <a:rPr lang="en-US" sz="2100" dirty="0" smtClean="0"/>
                        <a:t>O(10)-O(100)</a:t>
                      </a:r>
                      <a:endParaRPr lang="en-US" sz="2100" dirty="0"/>
                    </a:p>
                  </a:txBody>
                  <a:tcPr/>
                </a:tc>
              </a:tr>
              <a:tr h="528077">
                <a:tc>
                  <a:txBody>
                    <a:bodyPr/>
                    <a:lstStyle/>
                    <a:p>
                      <a:r>
                        <a:rPr lang="en-US" sz="2100" dirty="0" smtClean="0"/>
                        <a:t>Node memory BW</a:t>
                      </a:r>
                      <a:endParaRPr lang="en-US" sz="2100" dirty="0"/>
                    </a:p>
                  </a:txBody>
                  <a:tcPr/>
                </a:tc>
                <a:tc>
                  <a:txBody>
                    <a:bodyPr/>
                    <a:lstStyle/>
                    <a:p>
                      <a:pPr algn="ctr"/>
                      <a:r>
                        <a:rPr lang="en-US" sz="2100" dirty="0" smtClean="0"/>
                        <a:t>25 GB/s</a:t>
                      </a:r>
                      <a:endParaRPr lang="en-US" sz="2100" dirty="0"/>
                    </a:p>
                  </a:txBody>
                  <a:tcPr/>
                </a:tc>
                <a:tc>
                  <a:txBody>
                    <a:bodyPr/>
                    <a:lstStyle/>
                    <a:p>
                      <a:pPr algn="ctr"/>
                      <a:r>
                        <a:rPr lang="en-US" sz="2100" dirty="0" smtClean="0"/>
                        <a:t>2- 4 TB/s [.002</a:t>
                      </a:r>
                      <a:r>
                        <a:rPr lang="en-US" sz="2100" baseline="0" dirty="0" smtClean="0"/>
                        <a:t> Bytes/Flop]</a:t>
                      </a:r>
                      <a:endParaRPr lang="en-US" sz="2100" dirty="0"/>
                    </a:p>
                  </a:txBody>
                  <a:tcPr/>
                </a:tc>
                <a:tc>
                  <a:txBody>
                    <a:bodyPr/>
                    <a:lstStyle/>
                    <a:p>
                      <a:pPr algn="ctr"/>
                      <a:r>
                        <a:rPr lang="en-US" sz="2100" dirty="0" smtClean="0"/>
                        <a:t>O(100)</a:t>
                      </a:r>
                      <a:endParaRPr lang="en-US" sz="2100" dirty="0"/>
                    </a:p>
                  </a:txBody>
                  <a:tcPr/>
                </a:tc>
              </a:tr>
              <a:tr h="310634">
                <a:tc>
                  <a:txBody>
                    <a:bodyPr/>
                    <a:lstStyle/>
                    <a:p>
                      <a:r>
                        <a:rPr lang="en-US" sz="2100" dirty="0" smtClean="0"/>
                        <a:t>Node concurrency</a:t>
                      </a:r>
                      <a:endParaRPr lang="en-US" sz="2100" dirty="0"/>
                    </a:p>
                  </a:txBody>
                  <a:tcPr/>
                </a:tc>
                <a:tc>
                  <a:txBody>
                    <a:bodyPr/>
                    <a:lstStyle/>
                    <a:p>
                      <a:pPr algn="ctr"/>
                      <a:r>
                        <a:rPr lang="en-US" sz="2100" dirty="0" smtClean="0"/>
                        <a:t>12</a:t>
                      </a:r>
                      <a:endParaRPr lang="en-US" sz="2100" dirty="0"/>
                    </a:p>
                  </a:txBody>
                  <a:tcPr/>
                </a:tc>
                <a:tc>
                  <a:txBody>
                    <a:bodyPr/>
                    <a:lstStyle/>
                    <a:p>
                      <a:pPr algn="ctr"/>
                      <a:r>
                        <a:rPr lang="en-US" sz="2100" dirty="0" smtClean="0"/>
                        <a:t>O(1k)</a:t>
                      </a:r>
                      <a:r>
                        <a:rPr lang="en-US" sz="2100" baseline="0" dirty="0" smtClean="0"/>
                        <a:t> or 10k</a:t>
                      </a:r>
                      <a:endParaRPr lang="en-US" sz="2100" dirty="0"/>
                    </a:p>
                  </a:txBody>
                  <a:tcPr/>
                </a:tc>
                <a:tc>
                  <a:txBody>
                    <a:bodyPr/>
                    <a:lstStyle/>
                    <a:p>
                      <a:pPr algn="ctr"/>
                      <a:r>
                        <a:rPr lang="en-US" sz="2100" dirty="0" smtClean="0"/>
                        <a:t>O(100)-O(1000)</a:t>
                      </a:r>
                      <a:endParaRPr lang="en-US" sz="2100" dirty="0"/>
                    </a:p>
                  </a:txBody>
                  <a:tcPr/>
                </a:tc>
              </a:tr>
              <a:tr h="528077">
                <a:tc>
                  <a:txBody>
                    <a:bodyPr/>
                    <a:lstStyle/>
                    <a:p>
                      <a:r>
                        <a:rPr lang="en-US" sz="2100" dirty="0" smtClean="0"/>
                        <a:t>Total Node Interconnect BW</a:t>
                      </a:r>
                      <a:endParaRPr lang="en-US" sz="2100" dirty="0"/>
                    </a:p>
                  </a:txBody>
                  <a:tcPr/>
                </a:tc>
                <a:tc>
                  <a:txBody>
                    <a:bodyPr/>
                    <a:lstStyle/>
                    <a:p>
                      <a:pPr algn="ctr"/>
                      <a:r>
                        <a:rPr lang="en-US" sz="2100" dirty="0" smtClean="0"/>
                        <a:t>3.5 GB/s</a:t>
                      </a:r>
                      <a:endParaRPr lang="en-US" sz="2100" dirty="0"/>
                    </a:p>
                  </a:txBody>
                  <a:tcPr/>
                </a:tc>
                <a:tc>
                  <a:txBody>
                    <a:bodyPr/>
                    <a:lstStyle/>
                    <a:p>
                      <a:pPr algn="ctr"/>
                      <a:r>
                        <a:rPr lang="en-US" sz="2100" dirty="0" smtClean="0"/>
                        <a:t>200-400GB/s</a:t>
                      </a:r>
                      <a:endParaRPr lang="en-US" sz="2100" dirty="0"/>
                    </a:p>
                  </a:txBody>
                  <a:tcPr/>
                </a:tc>
                <a:tc>
                  <a:txBody>
                    <a:bodyPr/>
                    <a:lstStyle/>
                    <a:p>
                      <a:pPr algn="ctr"/>
                      <a:r>
                        <a:rPr lang="en-US" sz="2100" dirty="0" smtClean="0"/>
                        <a:t>O(100)</a:t>
                      </a:r>
                      <a:endParaRPr lang="en-US" sz="2100" dirty="0"/>
                    </a:p>
                  </a:txBody>
                  <a:tcPr/>
                </a:tc>
              </a:tr>
              <a:tr h="310634">
                <a:tc>
                  <a:txBody>
                    <a:bodyPr/>
                    <a:lstStyle/>
                    <a:p>
                      <a:r>
                        <a:rPr lang="en-US" sz="2100" dirty="0" smtClean="0"/>
                        <a:t>System size (nodes)</a:t>
                      </a:r>
                      <a:endParaRPr lang="en-US" sz="2100" dirty="0"/>
                    </a:p>
                  </a:txBody>
                  <a:tcPr/>
                </a:tc>
                <a:tc>
                  <a:txBody>
                    <a:bodyPr/>
                    <a:lstStyle/>
                    <a:p>
                      <a:pPr algn="ctr"/>
                      <a:r>
                        <a:rPr lang="en-US" sz="2100" dirty="0" smtClean="0"/>
                        <a:t>18,700</a:t>
                      </a:r>
                      <a:endParaRPr lang="en-US" sz="2100" dirty="0"/>
                    </a:p>
                  </a:txBody>
                  <a:tcPr/>
                </a:tc>
                <a:tc>
                  <a:txBody>
                    <a:bodyPr/>
                    <a:lstStyle/>
                    <a:p>
                      <a:pPr algn="ctr"/>
                      <a:r>
                        <a:rPr lang="en-US" sz="2100" dirty="0" smtClean="0"/>
                        <a:t>O(100,000) to O(1M)</a:t>
                      </a:r>
                      <a:endParaRPr lang="en-US" sz="2100" dirty="0"/>
                    </a:p>
                  </a:txBody>
                  <a:tcPr/>
                </a:tc>
                <a:tc>
                  <a:txBody>
                    <a:bodyPr/>
                    <a:lstStyle/>
                    <a:p>
                      <a:pPr algn="ctr"/>
                      <a:r>
                        <a:rPr lang="en-US" sz="2100" dirty="0" smtClean="0"/>
                        <a:t>O(100)-O(1000)</a:t>
                      </a:r>
                      <a:endParaRPr lang="en-US" sz="2100" dirty="0"/>
                    </a:p>
                  </a:txBody>
                  <a:tcPr/>
                </a:tc>
              </a:tr>
              <a:tr h="528077">
                <a:tc>
                  <a:txBody>
                    <a:bodyPr/>
                    <a:lstStyle/>
                    <a:p>
                      <a:r>
                        <a:rPr lang="en-US" sz="2100" dirty="0" smtClean="0"/>
                        <a:t>Total Concurrency</a:t>
                      </a:r>
                      <a:endParaRPr lang="en-US" sz="2100" dirty="0"/>
                    </a:p>
                  </a:txBody>
                  <a:tcPr/>
                </a:tc>
                <a:tc>
                  <a:txBody>
                    <a:bodyPr/>
                    <a:lstStyle/>
                    <a:p>
                      <a:pPr algn="ctr"/>
                      <a:r>
                        <a:rPr lang="en-US" sz="2100" dirty="0" smtClean="0"/>
                        <a:t>225,000</a:t>
                      </a:r>
                      <a:endParaRPr lang="en-US" sz="2100" dirty="0"/>
                    </a:p>
                  </a:txBody>
                  <a:tcPr/>
                </a:tc>
                <a:tc>
                  <a:txBody>
                    <a:bodyPr/>
                    <a:lstStyle/>
                    <a:p>
                      <a:pPr algn="ctr"/>
                      <a:r>
                        <a:rPr lang="en-US" sz="2100" dirty="0" smtClean="0"/>
                        <a:t>O(billion) [O(10) to O(100) for latency</a:t>
                      </a:r>
                      <a:r>
                        <a:rPr lang="en-US" sz="2100" baseline="0" dirty="0" smtClean="0"/>
                        <a:t> hiding]</a:t>
                      </a:r>
                      <a:endParaRPr lang="en-US" sz="2100" dirty="0"/>
                    </a:p>
                  </a:txBody>
                  <a:tcPr/>
                </a:tc>
                <a:tc>
                  <a:txBody>
                    <a:bodyPr/>
                    <a:lstStyle/>
                    <a:p>
                      <a:pPr algn="ctr"/>
                      <a:r>
                        <a:rPr lang="en-US" sz="2100" dirty="0" smtClean="0"/>
                        <a:t>O(100)</a:t>
                      </a:r>
                      <a:endParaRPr lang="en-US" sz="2100" dirty="0"/>
                    </a:p>
                  </a:txBody>
                  <a:tcPr/>
                </a:tc>
              </a:tr>
              <a:tr h="528077">
                <a:tc>
                  <a:txBody>
                    <a:bodyPr/>
                    <a:lstStyle/>
                    <a:p>
                      <a:r>
                        <a:rPr lang="en-US" sz="2100" dirty="0" smtClean="0"/>
                        <a:t>Storage</a:t>
                      </a:r>
                      <a:endParaRPr lang="en-US" sz="2100" dirty="0"/>
                    </a:p>
                  </a:txBody>
                  <a:tcPr/>
                </a:tc>
                <a:tc>
                  <a:txBody>
                    <a:bodyPr/>
                    <a:lstStyle/>
                    <a:p>
                      <a:pPr algn="ctr"/>
                      <a:r>
                        <a:rPr lang="en-US" sz="2100" dirty="0" smtClean="0"/>
                        <a:t>15 PB</a:t>
                      </a:r>
                      <a:endParaRPr lang="en-US" sz="2100" dirty="0"/>
                    </a:p>
                  </a:txBody>
                  <a:tcPr/>
                </a:tc>
                <a:tc>
                  <a:txBody>
                    <a:bodyPr/>
                    <a:lstStyle/>
                    <a:p>
                      <a:pPr algn="ctr"/>
                      <a:r>
                        <a:rPr lang="en-US" sz="2100" dirty="0" smtClean="0"/>
                        <a:t>500-1000 PB (&gt;10x system memory in</a:t>
                      </a:r>
                      <a:r>
                        <a:rPr lang="en-US" sz="2100" baseline="0" dirty="0" smtClean="0"/>
                        <a:t> min)</a:t>
                      </a:r>
                      <a:endParaRPr lang="en-US" sz="2100" dirty="0"/>
                    </a:p>
                  </a:txBody>
                  <a:tcPr/>
                </a:tc>
                <a:tc>
                  <a:txBody>
                    <a:bodyPr/>
                    <a:lstStyle/>
                    <a:p>
                      <a:pPr algn="ctr"/>
                      <a:r>
                        <a:rPr lang="en-US" sz="2100" dirty="0" smtClean="0"/>
                        <a:t>O(10)-O(100)</a:t>
                      </a:r>
                      <a:endParaRPr lang="en-US" sz="2100" dirty="0"/>
                    </a:p>
                  </a:txBody>
                  <a:tcPr/>
                </a:tc>
              </a:tr>
              <a:tr h="528077">
                <a:tc>
                  <a:txBody>
                    <a:bodyPr/>
                    <a:lstStyle/>
                    <a:p>
                      <a:r>
                        <a:rPr lang="en-US" sz="2100" dirty="0" smtClean="0"/>
                        <a:t>IO</a:t>
                      </a:r>
                      <a:endParaRPr lang="en-US" sz="2100" dirty="0"/>
                    </a:p>
                  </a:txBody>
                  <a:tcPr/>
                </a:tc>
                <a:tc>
                  <a:txBody>
                    <a:bodyPr/>
                    <a:lstStyle/>
                    <a:p>
                      <a:pPr algn="ctr"/>
                      <a:r>
                        <a:rPr lang="en-US" sz="2100" dirty="0" smtClean="0"/>
                        <a:t>0.2 TB</a:t>
                      </a:r>
                      <a:endParaRPr lang="en-US" sz="2100" dirty="0"/>
                    </a:p>
                  </a:txBody>
                  <a:tcPr/>
                </a:tc>
                <a:tc>
                  <a:txBody>
                    <a:bodyPr/>
                    <a:lstStyle/>
                    <a:p>
                      <a:pPr algn="ctr"/>
                      <a:r>
                        <a:rPr lang="en-US" sz="2100" dirty="0" smtClean="0"/>
                        <a:t>60 TB/s (how long to drain the machine)</a:t>
                      </a:r>
                      <a:endParaRPr lang="en-US" sz="2100" dirty="0"/>
                    </a:p>
                  </a:txBody>
                  <a:tcPr/>
                </a:tc>
                <a:tc>
                  <a:txBody>
                    <a:bodyPr/>
                    <a:lstStyle/>
                    <a:p>
                      <a:pPr algn="ctr"/>
                      <a:r>
                        <a:rPr lang="en-US" sz="2100" dirty="0" smtClean="0"/>
                        <a:t>O(100)</a:t>
                      </a:r>
                      <a:endParaRPr lang="en-US" sz="2100" dirty="0"/>
                    </a:p>
                  </a:txBody>
                  <a:tcPr/>
                </a:tc>
              </a:tr>
              <a:tr h="377937">
                <a:tc>
                  <a:txBody>
                    <a:bodyPr/>
                    <a:lstStyle/>
                    <a:p>
                      <a:r>
                        <a:rPr lang="en-US" sz="2100" dirty="0" smtClean="0"/>
                        <a:t>MTTI</a:t>
                      </a:r>
                      <a:endParaRPr lang="en-US" sz="2100" dirty="0"/>
                    </a:p>
                  </a:txBody>
                  <a:tcPr/>
                </a:tc>
                <a:tc>
                  <a:txBody>
                    <a:bodyPr/>
                    <a:lstStyle/>
                    <a:p>
                      <a:pPr algn="ctr"/>
                      <a:r>
                        <a:rPr lang="en-US" sz="2100" dirty="0" smtClean="0"/>
                        <a:t>Days</a:t>
                      </a:r>
                      <a:endParaRPr lang="en-US" sz="2100" dirty="0"/>
                    </a:p>
                  </a:txBody>
                  <a:tcPr/>
                </a:tc>
                <a:tc>
                  <a:txBody>
                    <a:bodyPr/>
                    <a:lstStyle/>
                    <a:p>
                      <a:pPr algn="ctr"/>
                      <a:r>
                        <a:rPr lang="en-US" sz="2100" dirty="0" smtClean="0"/>
                        <a:t>O(1</a:t>
                      </a:r>
                      <a:r>
                        <a:rPr lang="en-US" sz="2100" baseline="0" dirty="0" smtClean="0"/>
                        <a:t> day)</a:t>
                      </a:r>
                      <a:endParaRPr lang="en-US" sz="2100" dirty="0"/>
                    </a:p>
                  </a:txBody>
                  <a:tcPr/>
                </a:tc>
                <a:tc>
                  <a:txBody>
                    <a:bodyPr/>
                    <a:lstStyle/>
                    <a:p>
                      <a:pPr algn="ctr"/>
                      <a:r>
                        <a:rPr lang="en-US" sz="2100" dirty="0" smtClean="0"/>
                        <a:t>- O(10)</a:t>
                      </a:r>
                      <a:endParaRPr lang="en-US" sz="2100" dirty="0"/>
                    </a:p>
                  </a:txBody>
                  <a:tcPr/>
                </a:tc>
              </a:tr>
            </a:tbl>
          </a:graphicData>
        </a:graphic>
      </p:graphicFrame>
      <p:sp>
        <p:nvSpPr>
          <p:cNvPr id="17" name="Rectangle 16"/>
          <p:cNvSpPr/>
          <p:nvPr/>
        </p:nvSpPr>
        <p:spPr>
          <a:xfrm>
            <a:off x="6400800" y="3429000"/>
            <a:ext cx="7543800" cy="3124200"/>
          </a:xfrm>
          <a:prstGeom prst="rect">
            <a:avLst/>
          </a:prstGeom>
          <a:solidFill>
            <a:schemeClr val="bg1"/>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itle 5"/>
          <p:cNvSpPr>
            <a:spLocks noGrp="1"/>
          </p:cNvSpPr>
          <p:nvPr>
            <p:ph type="title"/>
          </p:nvPr>
        </p:nvSpPr>
        <p:spPr>
          <a:xfrm>
            <a:off x="1524000" y="228600"/>
            <a:ext cx="12374880" cy="1118234"/>
          </a:xfrm>
        </p:spPr>
        <p:txBody>
          <a:bodyPr>
            <a:normAutofit fontScale="90000"/>
          </a:bodyPr>
          <a:lstStyle/>
          <a:p>
            <a:r>
              <a:rPr lang="en-US" dirty="0" smtClean="0"/>
              <a:t>Department of Energy Perspectives on </a:t>
            </a:r>
            <a:r>
              <a:rPr lang="en-US" dirty="0" err="1" smtClean="0"/>
              <a:t>Exascale</a:t>
            </a:r>
            <a:r>
              <a:rPr lang="en-US" dirty="0" smtClean="0"/>
              <a:t> Challenges</a:t>
            </a:r>
            <a:endParaRPr lang="en-US" dirty="0"/>
          </a:p>
        </p:txBody>
      </p:sp>
      <p:sp>
        <p:nvSpPr>
          <p:cNvPr id="5" name="Slide Number Placeholder 4"/>
          <p:cNvSpPr>
            <a:spLocks noGrp="1"/>
          </p:cNvSpPr>
          <p:nvPr>
            <p:ph type="sldNum" sz="quarter" idx="12"/>
          </p:nvPr>
        </p:nvSpPr>
        <p:spPr/>
        <p:txBody>
          <a:bodyPr/>
          <a:lstStyle/>
          <a:p>
            <a:fld id="{6712F79E-9D0C-494C-A3B2-09AF771AE03F}" type="slidenum">
              <a:rPr lang="en-US" smtClean="0"/>
              <a:t>8</a:t>
            </a:fld>
            <a:endParaRPr lang="en-US"/>
          </a:p>
        </p:txBody>
      </p:sp>
      <p:sp>
        <p:nvSpPr>
          <p:cNvPr id="3" name="TextBox 2"/>
          <p:cNvSpPr txBox="1"/>
          <p:nvPr/>
        </p:nvSpPr>
        <p:spPr>
          <a:xfrm>
            <a:off x="16933" y="7745624"/>
            <a:ext cx="4648200" cy="492443"/>
          </a:xfrm>
          <a:prstGeom prst="rect">
            <a:avLst/>
          </a:prstGeom>
          <a:noFill/>
        </p:spPr>
        <p:txBody>
          <a:bodyPr wrap="square" rtlCol="0">
            <a:spAutoFit/>
          </a:bodyPr>
          <a:lstStyle/>
          <a:p>
            <a:r>
              <a:rPr lang="en-US" dirty="0" smtClean="0"/>
              <a:t>Adapted from P Beckman</a:t>
            </a:r>
            <a:endParaRPr lang="en-US" dirty="0"/>
          </a:p>
        </p:txBody>
      </p:sp>
      <p:sp>
        <p:nvSpPr>
          <p:cNvPr id="7" name="Rectangle 6"/>
          <p:cNvSpPr/>
          <p:nvPr/>
        </p:nvSpPr>
        <p:spPr>
          <a:xfrm>
            <a:off x="4572000" y="2362200"/>
            <a:ext cx="5105400" cy="9144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572000" y="3276600"/>
            <a:ext cx="1828800" cy="320040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9677400" y="2362200"/>
            <a:ext cx="4267200" cy="106680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graphicFrame>
        <p:nvGraphicFramePr>
          <p:cNvPr id="4" name="Content Placeholder 3"/>
          <p:cNvGraphicFramePr>
            <a:graphicFrameLocks noGrp="1"/>
          </p:cNvGraphicFramePr>
          <p:nvPr>
            <p:ph idx="1"/>
            <p:extLst>
              <p:ext uri="{D42A27DB-BD31-4B8C-83A1-F6EECF244321}">
                <p14:modId xmlns:p14="http://schemas.microsoft.com/office/powerpoint/2010/main" val="3353443426"/>
              </p:ext>
            </p:extLst>
          </p:nvPr>
        </p:nvGraphicFramePr>
        <p:xfrm>
          <a:off x="6553200" y="3581400"/>
          <a:ext cx="7239000" cy="2819400"/>
        </p:xfrm>
        <a:graphic>
          <a:graphicData uri="http://schemas.openxmlformats.org/drawingml/2006/table">
            <a:tbl>
              <a:tblPr firstRow="1" bandRow="1">
                <a:tableStyleId>{5C22544A-7EE6-4342-B048-85BDC9FD1C3A}</a:tableStyleId>
              </a:tblPr>
              <a:tblGrid>
                <a:gridCol w="2501894"/>
                <a:gridCol w="1836477"/>
                <a:gridCol w="2900629"/>
              </a:tblGrid>
              <a:tr h="939800">
                <a:tc>
                  <a:txBody>
                    <a:bodyPr/>
                    <a:lstStyle/>
                    <a:p>
                      <a:r>
                        <a:rPr lang="en-US" dirty="0" smtClean="0"/>
                        <a:t>Systems</a:t>
                      </a:r>
                      <a:endParaRPr lang="en-US" dirty="0"/>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tcPr>
                </a:tc>
                <a:tc>
                  <a:txBody>
                    <a:bodyPr/>
                    <a:lstStyle/>
                    <a:p>
                      <a:pPr algn="ctr"/>
                      <a:r>
                        <a:rPr lang="en-US" dirty="0" smtClean="0"/>
                        <a:t>2009</a:t>
                      </a:r>
                      <a:endParaRPr lang="en-US" dirty="0"/>
                    </a:p>
                  </a:txBody>
                  <a:tcPr>
                    <a:lnL w="12700" cmpd="sng">
                      <a:noFill/>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tcPr>
                </a:tc>
                <a:tc>
                  <a:txBody>
                    <a:bodyPr/>
                    <a:lstStyle/>
                    <a:p>
                      <a:pPr algn="ctr"/>
                      <a:r>
                        <a:rPr lang="en-US" dirty="0" smtClean="0"/>
                        <a:t>“</a:t>
                      </a:r>
                      <a:r>
                        <a:rPr lang="en-US" strike="dblStrike" dirty="0" smtClean="0"/>
                        <a:t>2018</a:t>
                      </a:r>
                      <a:r>
                        <a:rPr lang="en-US" dirty="0" smtClean="0"/>
                        <a:t>” “2020”</a:t>
                      </a:r>
                      <a:endParaRPr lang="en-US" dirty="0"/>
                    </a:p>
                  </a:txBody>
                  <a:tcP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tcPr>
                </a:tc>
              </a:tr>
              <a:tr h="939800">
                <a:tc>
                  <a:txBody>
                    <a:bodyPr/>
                    <a:lstStyle/>
                    <a:p>
                      <a:r>
                        <a:rPr lang="en-US" dirty="0" smtClean="0"/>
                        <a:t>System peak</a:t>
                      </a:r>
                      <a:endParaRPr lang="en-US" dirty="0"/>
                    </a:p>
                  </a:txBody>
                  <a:tcPr>
                    <a:lnL w="12700" cap="flat" cmpd="sng" algn="ctr">
                      <a:no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ctr"/>
                      <a:r>
                        <a:rPr lang="en-US" dirty="0" smtClean="0"/>
                        <a:t>2 </a:t>
                      </a:r>
                      <a:r>
                        <a:rPr lang="en-US" dirty="0" err="1" smtClean="0"/>
                        <a:t>Pflop</a:t>
                      </a:r>
                      <a:r>
                        <a:rPr lang="en-US" dirty="0" smtClean="0"/>
                        <a:t>/s</a:t>
                      </a:r>
                      <a:endParaRPr lang="en-US"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ctr"/>
                      <a:r>
                        <a:rPr lang="en-US" dirty="0" smtClean="0"/>
                        <a:t>1 </a:t>
                      </a:r>
                      <a:r>
                        <a:rPr lang="en-US" dirty="0" err="1" smtClean="0"/>
                        <a:t>Eflop</a:t>
                      </a:r>
                      <a:r>
                        <a:rPr lang="en-US" dirty="0" smtClean="0"/>
                        <a:t>/s</a:t>
                      </a:r>
                      <a:endParaRPr lang="en-US" dirty="0"/>
                    </a:p>
                  </a:txBody>
                  <a:tcPr>
                    <a:lnL w="12700" cmpd="sng">
                      <a:noFill/>
                    </a:lnL>
                    <a:lnR w="12700" cap="flat" cmpd="sng" algn="ctr">
                      <a:no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tcPr>
                </a:tc>
              </a:tr>
              <a:tr h="939800">
                <a:tc>
                  <a:txBody>
                    <a:bodyPr/>
                    <a:lstStyle/>
                    <a:p>
                      <a:r>
                        <a:rPr lang="en-US" dirty="0" smtClean="0"/>
                        <a:t>Power</a:t>
                      </a:r>
                      <a:endParaRPr lang="en-US" dirty="0"/>
                    </a:p>
                  </a:txBody>
                  <a:tcPr>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smtClean="0"/>
                        <a:t>6 MW</a:t>
                      </a:r>
                      <a:endParaRPr lang="en-US" dirty="0"/>
                    </a:p>
                  </a:txBody>
                  <a:tcP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smtClean="0"/>
                        <a:t>~</a:t>
                      </a:r>
                      <a:r>
                        <a:rPr lang="en-US" baseline="0" dirty="0" smtClean="0"/>
                        <a:t>20 MW</a:t>
                      </a:r>
                      <a:endParaRPr lang="en-US" dirty="0"/>
                    </a:p>
                  </a:txBody>
                  <a:tcPr>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9" name="Rounded Rectangle 8"/>
          <p:cNvSpPr/>
          <p:nvPr/>
        </p:nvSpPr>
        <p:spPr>
          <a:xfrm>
            <a:off x="762000" y="6096000"/>
            <a:ext cx="13106400" cy="16002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t>Until now, innovations in power savings have been hardware driven. </a:t>
            </a:r>
            <a:endParaRPr lang="en-US" sz="3600" dirty="0"/>
          </a:p>
          <a:p>
            <a:pPr algn="ctr"/>
            <a:r>
              <a:rPr lang="en-US" sz="3600" dirty="0" smtClean="0"/>
              <a:t>However, to reach 1 </a:t>
            </a:r>
            <a:r>
              <a:rPr lang="en-US" sz="3600" dirty="0" err="1" smtClean="0"/>
              <a:t>Exaflop</a:t>
            </a:r>
            <a:r>
              <a:rPr lang="en-US" sz="3600" dirty="0" smtClean="0"/>
              <a:t>/20 MW, software improvements may be needed.</a:t>
            </a:r>
            <a:endParaRPr lang="en-US" sz="3600" dirty="0"/>
          </a:p>
        </p:txBody>
      </p:sp>
    </p:spTree>
    <p:extLst>
      <p:ext uri="{BB962C8B-B14F-4D97-AF65-F5344CB8AC3E}">
        <p14:creationId xmlns:p14="http://schemas.microsoft.com/office/powerpoint/2010/main" val="184675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left)">
                                      <p:cBhvr>
                                        <p:cTn id="10" dur="500"/>
                                        <p:tgtEl>
                                          <p:spTgt spid="15"/>
                                        </p:tgtEl>
                                      </p:cBhvr>
                                    </p:animEffect>
                                  </p:childTnLst>
                                </p:cTn>
                              </p:par>
                              <p:par>
                                <p:cTn id="11" presetID="22" presetClass="entr" presetSubtype="8"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500"/>
                                        <p:tgtEl>
                                          <p:spTgt spid="12"/>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wipe(left)">
                                      <p:cBhvr>
                                        <p:cTn id="16" dur="500"/>
                                        <p:tgtEl>
                                          <p:spTgt spid="17"/>
                                        </p:tgtEl>
                                      </p:cBhvr>
                                    </p:animEffect>
                                  </p:childTnLst>
                                </p:cTn>
                              </p:par>
                              <p:par>
                                <p:cTn id="17" presetID="1"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up)">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7" grpId="0" animBg="1"/>
      <p:bldP spid="9" grpId="0" animBg="1"/>
    </p:bld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5931</TotalTime>
  <Words>2917</Words>
  <Application>Microsoft Macintosh PowerPoint</Application>
  <PresentationFormat>Custom</PresentationFormat>
  <Paragraphs>505</Paragraphs>
  <Slides>41</Slides>
  <Notes>28</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41</vt:i4>
      </vt:variant>
    </vt:vector>
  </HeadingPairs>
  <TitlesOfParts>
    <vt:vector size="46" baseType="lpstr">
      <vt:lpstr>Arial</vt:lpstr>
      <vt:lpstr>Calibri</vt:lpstr>
      <vt:lpstr>Wingdings</vt:lpstr>
      <vt:lpstr>Custom Design</vt:lpstr>
      <vt:lpstr>Equation</vt:lpstr>
      <vt:lpstr>Exploring Tradeoffs Between Power and Performance for a Scientific Visualization Algorithm</vt:lpstr>
      <vt:lpstr>Overview</vt:lpstr>
      <vt:lpstr>Outline</vt:lpstr>
      <vt:lpstr>Power Costs</vt:lpstr>
      <vt:lpstr>Energy vs. Power</vt:lpstr>
      <vt:lpstr>CPU Power Usage Varies Over Time</vt:lpstr>
      <vt:lpstr>Save Energy/Power?</vt:lpstr>
      <vt:lpstr>Save Energy/Power?</vt:lpstr>
      <vt:lpstr>Department of Energy Perspectives on Exascale Challenges</vt:lpstr>
      <vt:lpstr>Power on Future HPC Systems</vt:lpstr>
      <vt:lpstr>Outline</vt:lpstr>
      <vt:lpstr>Power-Saving Technique:           Reduce Clock Frequency</vt:lpstr>
      <vt:lpstr>Data-Intensive Applications</vt:lpstr>
      <vt:lpstr>Benchmark Tests</vt:lpstr>
      <vt:lpstr>Research Questions</vt:lpstr>
      <vt:lpstr>Outline</vt:lpstr>
      <vt:lpstr>Factors Studied</vt:lpstr>
      <vt:lpstr>Factors Studied</vt:lpstr>
      <vt:lpstr>Factors Studied</vt:lpstr>
      <vt:lpstr>Factors Studied</vt:lpstr>
      <vt:lpstr>Factors Studied</vt:lpstr>
      <vt:lpstr>Methodology</vt:lpstr>
      <vt:lpstr>Outline</vt:lpstr>
      <vt:lpstr>General Notations &amp; Relationships</vt:lpstr>
      <vt:lpstr>Phase 1 Results: Vary CPU Frequency</vt:lpstr>
      <vt:lpstr>Changes in Phase 2</vt:lpstr>
      <vt:lpstr>Phase 2 Results: Vary Data Set</vt:lpstr>
      <vt:lpstr>Phase 2 Results: Vary Data Set</vt:lpstr>
      <vt:lpstr>Changes in Phase 3</vt:lpstr>
      <vt:lpstr>Phase 3: Vary Programming Model</vt:lpstr>
      <vt:lpstr>Phase 3: Vary Programming Model</vt:lpstr>
      <vt:lpstr>Changes in Phase 4</vt:lpstr>
      <vt:lpstr>Phase 4: Vary Concurrency</vt:lpstr>
      <vt:lpstr>Changes in Phase 5</vt:lpstr>
      <vt:lpstr>Phase 5: Vary Algorithm Implementation</vt:lpstr>
      <vt:lpstr>Changes in Phase 6</vt:lpstr>
      <vt:lpstr>Phase 6: Vary Hardware Architecture</vt:lpstr>
      <vt:lpstr>Outline</vt:lpstr>
      <vt:lpstr>Study Takeaways</vt:lpstr>
      <vt:lpstr>Acknowledgements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Nathan Galli</dc:creator>
  <cp:lastModifiedBy>Stephanie Labasan</cp:lastModifiedBy>
  <cp:revision>1098</cp:revision>
  <cp:lastPrinted>2015-12-29T01:26:35Z</cp:lastPrinted>
  <dcterms:created xsi:type="dcterms:W3CDTF">2012-09-06T22:11:26Z</dcterms:created>
  <dcterms:modified xsi:type="dcterms:W3CDTF">2015-12-29T01:26:59Z</dcterms:modified>
</cp:coreProperties>
</file>

<file path=docProps/thumbnail.jpeg>
</file>